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30" r:id="rId2"/>
  </p:sldMasterIdLst>
  <p:notesMasterIdLst>
    <p:notesMasterId r:id="rId20"/>
  </p:notesMasterIdLst>
  <p:handoutMasterIdLst>
    <p:handoutMasterId r:id="rId21"/>
  </p:handoutMasterIdLst>
  <p:sldIdLst>
    <p:sldId id="259" r:id="rId3"/>
    <p:sldId id="266" r:id="rId4"/>
    <p:sldId id="286" r:id="rId5"/>
    <p:sldId id="271" r:id="rId6"/>
    <p:sldId id="272" r:id="rId7"/>
    <p:sldId id="273" r:id="rId8"/>
    <p:sldId id="274" r:id="rId9"/>
    <p:sldId id="287" r:id="rId10"/>
    <p:sldId id="276" r:id="rId11"/>
    <p:sldId id="288" r:id="rId12"/>
    <p:sldId id="278" r:id="rId13"/>
    <p:sldId id="290" r:id="rId14"/>
    <p:sldId id="291" r:id="rId15"/>
    <p:sldId id="292" r:id="rId16"/>
    <p:sldId id="293" r:id="rId17"/>
    <p:sldId id="289" r:id="rId18"/>
    <p:sldId id="284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2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D1"/>
    <a:srgbClr val="8CC73F"/>
    <a:srgbClr val="00A950"/>
    <a:srgbClr val="8BC63E"/>
    <a:srgbClr val="00AA50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2" autoAdjust="0"/>
    <p:restoredTop sz="94732"/>
  </p:normalViewPr>
  <p:slideViewPr>
    <p:cSldViewPr snapToGrid="0" snapToObjects="1">
      <p:cViewPr varScale="1">
        <p:scale>
          <a:sx n="111" d="100"/>
          <a:sy n="111" d="100"/>
        </p:scale>
        <p:origin x="-480" y="-82"/>
      </p:cViewPr>
      <p:guideLst>
        <p:guide orient="horz" pos="1620"/>
        <p:guide orient="horz" pos="12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71" d="100"/>
          <a:sy n="171" d="100"/>
        </p:scale>
        <p:origin x="313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4109C36-06AF-ED4C-B789-903D2DB0C2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09A0BE0-D666-4E4D-BB42-6E79208192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9E89A-EF43-1448-AA61-D5834EA8FC8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1286A89-5A59-664A-ACE4-347E4C34E3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A97EC8-99C1-B642-B15C-DFE41F52CA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7CE25-ED1C-674D-BC8D-E7AF1CCEC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84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E30DB-E7EC-7A46-93CD-9EF3FC1EE03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F1A63-0C51-AE48-A477-3666B6621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9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5E43A-4C55-4EDE-B8D5-FC2C3D892F59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772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5E43A-4C55-4EDE-B8D5-FC2C3D892F59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4694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5E43A-4C55-4EDE-B8D5-FC2C3D892F59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5114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5E43A-4C55-4EDE-B8D5-FC2C3D892F59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15216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5E43A-4C55-4EDE-B8D5-FC2C3D892F59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15216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5E43A-4C55-4EDE-B8D5-FC2C3D892F59}" type="slidenum">
              <a:rPr lang="en-IE" smtClean="0"/>
              <a:pPr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44446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5E43A-4C55-4EDE-B8D5-FC2C3D892F59}" type="slidenum">
              <a:rPr lang="en-IE" smtClean="0"/>
              <a:pPr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841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Works7/Clients/LEO/Identity_Guidelines/DesignExamples/LEO_PPT/JPEGS/LEO_PPT_design_green.jpg" TargetMode="External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National (with MIH 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glish Cover - National (with MIH branding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6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1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EO_PPT_design_green.jpg" descr="/Users/DWorks7/Clients/LEO/Identity_Guidelines/DesignExamples/LEO_PPT/JPEGS/LEO_PPT_design_green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03351"/>
            <a:ext cx="7560890" cy="432197"/>
          </a:xfrm>
          <a:prstGeom prst="rect">
            <a:avLst/>
          </a:prstGeo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971600" y="1200152"/>
            <a:ext cx="7571184" cy="282976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 b="0"/>
            </a:lvl1pPr>
            <a:lvl2pPr marL="285750" indent="-285750">
              <a:buFont typeface="Arial"/>
              <a:buChar char="•"/>
              <a:defRPr sz="1600"/>
            </a:lvl2pPr>
            <a:lvl3pPr marL="720000" indent="-228600">
              <a:buFont typeface="Lucida Grande"/>
              <a:buChar char="﹣"/>
              <a:defRPr/>
            </a:lvl3pPr>
            <a:lvl4pPr marL="396000">
              <a:defRPr>
                <a:solidFill>
                  <a:srgbClr val="A6CD66"/>
                </a:solidFill>
              </a:defRPr>
            </a:lvl4pPr>
            <a:lvl5pPr marL="1404000">
              <a:defRPr>
                <a:solidFill>
                  <a:srgbClr val="A6CD66"/>
                </a:solidFill>
              </a:defRPr>
            </a:lvl5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8173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0431F3D-2D32-4FC1-B535-9360A3DEED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46F777A-4ECF-4184-9A3A-DBD49B063B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E061A24-EF7C-48BD-9378-56B43FBB9C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D779B1-9DD6-4684-BCCC-E35F7225E0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6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0431F3D-2D32-4FC1-B535-9360A3DEED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46F777A-4ECF-4184-9A3A-DBD49B063B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E061A24-EF7C-48BD-9378-56B43FBB9C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BF9239-08BA-44EA-A2FF-B1992FDD55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04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0431F3D-2D32-4FC1-B535-9360A3DEED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46F777A-4ECF-4184-9A3A-DBD49B063B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E061A24-EF7C-48BD-9378-56B43FBB9C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06C88-D56F-4F4C-87C5-939AFFE4F51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81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2686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2686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431F3D-2D32-4FC1-B535-9360A3DEED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46F777A-4ECF-4184-9A3A-DBD49B063B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061A24-EF7C-48BD-9378-56B43FBB9C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FF3BD-B409-48E7-A143-A30EE2A929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26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0431F3D-2D32-4FC1-B535-9360A3DEED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B46F777A-4ECF-4184-9A3A-DBD49B063B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AE061A24-EF7C-48BD-9378-56B43FBB9C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5637B-2FB0-493F-89A7-A31CA7C938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1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30431F3D-2D32-4FC1-B535-9360A3DEED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46F777A-4ECF-4184-9A3A-DBD49B063B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E061A24-EF7C-48BD-9378-56B43FBB9C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A6947-7F43-4F97-A459-5950DA6315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16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0431F3D-2D32-4FC1-B535-9360A3DEED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46F777A-4ECF-4184-9A3A-DBD49B063B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E061A24-EF7C-48BD-9378-56B43FBB9C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565FD-3C33-4303-BC76-188A66721C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23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431F3D-2D32-4FC1-B535-9360A3DEED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46F777A-4ECF-4184-9A3A-DBD49B063B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061A24-EF7C-48BD-9378-56B43FBB9C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A44E7-963F-461D-8B05-DC4506AB38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0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431F3D-2D32-4FC1-B535-9360A3DEED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46F777A-4ECF-4184-9A3A-DBD49B063B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061A24-EF7C-48BD-9378-56B43FBB9C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A372B-591C-44C9-9D7D-4CCA8B27AA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7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Local (with MIH 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glish Cover - Local (with MIH branding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6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40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0431F3D-2D32-4FC1-B535-9360A3DEED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46F777A-4ECF-4184-9A3A-DBD49B063B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E061A24-EF7C-48BD-9378-56B43FBB9C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FFF14F-D49D-4D64-AF0E-09E21197857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72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3714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3714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0431F3D-2D32-4FC1-B535-9360A3DEED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46F777A-4ECF-4184-9A3A-DBD49B063B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E061A24-EF7C-48BD-9378-56B43FBB9C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B4FFB-05FF-4490-903F-F9A518BE7B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9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National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glish Cover - Nationa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690" cy="5143500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584000"/>
            <a:ext cx="4102100" cy="19510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1">
                <a:solidFill>
                  <a:schemeClr val="tx2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Placeholder Title</a:t>
            </a:r>
          </a:p>
        </p:txBody>
      </p:sp>
    </p:spTree>
    <p:extLst>
      <p:ext uri="{BB962C8B-B14F-4D97-AF65-F5344CB8AC3E}">
        <p14:creationId xmlns:p14="http://schemas.microsoft.com/office/powerpoint/2010/main" val="224183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Local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glish Cover - Loca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690" cy="5143500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xmlns="" id="{C1DE8CC1-B6CB-EF4A-8D16-2A10408176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584000"/>
            <a:ext cx="4102100" cy="19510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1">
                <a:solidFill>
                  <a:srgbClr val="0093D0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Placeholder Title</a:t>
            </a:r>
          </a:p>
        </p:txBody>
      </p:sp>
    </p:spTree>
    <p:extLst>
      <p:ext uri="{BB962C8B-B14F-4D97-AF65-F5344CB8AC3E}">
        <p14:creationId xmlns:p14="http://schemas.microsoft.com/office/powerpoint/2010/main" val="7647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National (editable photograph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39076F8-5C2A-9347-A10E-84C8414D1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"/>
            <a:ext cx="9142690" cy="5142763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584000"/>
            <a:ext cx="4102100" cy="19510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1">
                <a:solidFill>
                  <a:srgbClr val="0093D0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300" b="1" dirty="0">
                <a:solidFill>
                  <a:srgbClr val="0092D0"/>
                </a:solidFill>
                <a:latin typeface="Calibri-Bold"/>
              </a:rPr>
              <a:t>English title slide with editable text and photographs.</a:t>
            </a:r>
            <a:endParaRPr lang="en-US" sz="3400" b="1" dirty="0">
              <a:solidFill>
                <a:srgbClr val="0092D0"/>
              </a:solidFill>
              <a:latin typeface="Calibri-Bold"/>
            </a:endParaRPr>
          </a:p>
        </p:txBody>
      </p:sp>
      <p:pic>
        <p:nvPicPr>
          <p:cNvPr id="21" name="Picture 20" descr="1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957" y="2708009"/>
            <a:ext cx="1258824" cy="1258824"/>
          </a:xfrm>
          <a:prstGeom prst="rect">
            <a:avLst/>
          </a:prstGeom>
        </p:spPr>
      </p:pic>
      <p:pic>
        <p:nvPicPr>
          <p:cNvPr id="22" name="Picture 21" descr="2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9309" y="1965914"/>
            <a:ext cx="1258824" cy="1274064"/>
          </a:xfrm>
          <a:prstGeom prst="rect">
            <a:avLst/>
          </a:prstGeom>
        </p:spPr>
      </p:pic>
      <p:pic>
        <p:nvPicPr>
          <p:cNvPr id="23" name="Picture 22" descr="4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499" y="899114"/>
            <a:ext cx="1078992" cy="1066800"/>
          </a:xfrm>
          <a:prstGeom prst="rect">
            <a:avLst/>
          </a:prstGeom>
        </p:spPr>
      </p:pic>
      <p:pic>
        <p:nvPicPr>
          <p:cNvPr id="24" name="Picture 23" descr="5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149" y="2701659"/>
            <a:ext cx="899160" cy="899160"/>
          </a:xfrm>
          <a:prstGeom prst="rect">
            <a:avLst/>
          </a:prstGeom>
        </p:spPr>
      </p:pic>
      <p:pic>
        <p:nvPicPr>
          <p:cNvPr id="25" name="Picture 24" descr="3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913" y="1629017"/>
            <a:ext cx="1078992" cy="1078992"/>
          </a:xfrm>
          <a:prstGeom prst="rect">
            <a:avLst/>
          </a:prstGeom>
        </p:spPr>
      </p:pic>
      <p:pic>
        <p:nvPicPr>
          <p:cNvPr id="5" name="Picture 4" descr="Photo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6033" y="727449"/>
            <a:ext cx="3602736" cy="287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1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vid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690" cy="51435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0" y="1584000"/>
            <a:ext cx="4102100" cy="4709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300" b="1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dirty="0"/>
              <a:t>Divider Slide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2160000"/>
            <a:ext cx="4102100" cy="18773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baseline="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marL="0" indent="0">
              <a:buNone/>
            </a:pPr>
            <a:r>
              <a:rPr lang="en-IE" sz="1600" dirty="0">
                <a:solidFill>
                  <a:schemeClr val="bg1"/>
                </a:solidFill>
              </a:rPr>
              <a:t>Headline set in 33pt Calibri Bold. Body copy set in 16pt Calibri, range left.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5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082" cy="51435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0" y="1584000"/>
            <a:ext cx="4102100" cy="4709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300" b="1">
                <a:solidFill>
                  <a:srgbClr val="0093D0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r>
              <a:rPr lang="en-IE" b="1" dirty="0">
                <a:solidFill>
                  <a:schemeClr val="tx2"/>
                </a:solidFill>
                <a:latin typeface="+mn-lt"/>
              </a:rPr>
              <a:t>Text Slide</a:t>
            </a:r>
            <a:endParaRPr lang="en-US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2160000"/>
            <a:ext cx="4102100" cy="18773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marL="0" indent="0">
              <a:buNone/>
            </a:pPr>
            <a:r>
              <a:rPr lang="en-IE" sz="1600" dirty="0"/>
              <a:t>Headline set in 33pt Calibri Bold. Body copy set in 16pt Calibri, range left.</a:t>
            </a:r>
          </a:p>
          <a:p>
            <a:pPr marL="0" indent="0">
              <a:buNone/>
            </a:pP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169539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082" cy="5143500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0" y="1584000"/>
            <a:ext cx="3934650" cy="4709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300" b="1">
                <a:solidFill>
                  <a:srgbClr val="0093D0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r>
              <a:rPr lang="en-IE" b="1" dirty="0">
                <a:solidFill>
                  <a:schemeClr val="tx2"/>
                </a:solidFill>
                <a:latin typeface="+mn-lt"/>
              </a:rPr>
              <a:t>Text Slide</a:t>
            </a:r>
            <a:endParaRPr lang="en-US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26717" y="1584000"/>
            <a:ext cx="4102100" cy="18773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baseline="0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marL="0" indent="0">
              <a:buNone/>
            </a:pPr>
            <a:r>
              <a:rPr lang="en-IE" sz="1600" dirty="0"/>
              <a:t>Headline set in 33pt Calibri Bold. Body copy set in 16pt Calibri, range left.</a:t>
            </a:r>
          </a:p>
        </p:txBody>
      </p:sp>
    </p:spTree>
    <p:extLst>
      <p:ext uri="{BB962C8B-B14F-4D97-AF65-F5344CB8AC3E}">
        <p14:creationId xmlns:p14="http://schemas.microsoft.com/office/powerpoint/2010/main" val="4011923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082" cy="514350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189538" y="182880"/>
            <a:ext cx="3771900" cy="42317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807B97B6-B89F-7D4B-B173-31266FEB11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1584000"/>
            <a:ext cx="4102100" cy="4709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300" b="1" baseline="0">
                <a:solidFill>
                  <a:srgbClr val="0093D0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dirty="0"/>
              <a:t>Photo Slide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2160000"/>
            <a:ext cx="4102100" cy="18773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smtClean="0"/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marL="0" indent="0">
              <a:buNone/>
            </a:pPr>
            <a:r>
              <a:rPr lang="en-IE" sz="1600" dirty="0"/>
              <a:t>Headline set in 33pt Calibri Bold. Body copy set in 16pt Calibri, range left.</a:t>
            </a:r>
          </a:p>
        </p:txBody>
      </p:sp>
    </p:spTree>
    <p:extLst>
      <p:ext uri="{BB962C8B-B14F-4D97-AF65-F5344CB8AC3E}">
        <p14:creationId xmlns:p14="http://schemas.microsoft.com/office/powerpoint/2010/main" val="185954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5D3C45-6DA7-2940-9672-2B63BDAD6CE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21" r:id="rId2"/>
    <p:sldLayoutId id="2147483673" r:id="rId3"/>
    <p:sldLayoutId id="2147483722" r:id="rId4"/>
    <p:sldLayoutId id="2147483724" r:id="rId5"/>
    <p:sldLayoutId id="2147483714" r:id="rId6"/>
    <p:sldLayoutId id="2147483723" r:id="rId7"/>
    <p:sldLayoutId id="2147483725" r:id="rId8"/>
    <p:sldLayoutId id="2147483717" r:id="rId9"/>
    <p:sldLayoutId id="214748372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0431F3D-2D32-4FC1-B535-9360A3DEED4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46F777A-4ECF-4184-9A3A-DBD49B063B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AE061A24-EF7C-48BD-9378-56B43FBB9C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DE5A27A-A33F-4F21-BF45-275F7AC01767}" type="slidenum">
              <a:rPr lang="en-US" altLang="en-US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031" name="Picture 9" descr="Enterprise Ireland PowerPoint Strip_Blue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4387453"/>
            <a:ext cx="9145588" cy="7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77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9FD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FDA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FDA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FDA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FDA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9FDA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9FDA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9FDA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9FDA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FDA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alenterprise.ie/Louth" TargetMode="External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jpeg"/><Relationship Id="rId5" Type="http://schemas.openxmlformats.org/officeDocument/2006/relationships/hyperlink" Target="http://www.gov.ie/Brexit" TargetMode="External"/><Relationship Id="rId4" Type="http://schemas.openxmlformats.org/officeDocument/2006/relationships/hyperlink" Target="http://www.prepareforbrexit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microsoft.com/office/2007/relationships/hdphoto" Target="../media/hdphoto1.wdp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17" Type="http://schemas.microsoft.com/office/2007/relationships/hdphoto" Target="../media/hdphoto2.wdp"/><Relationship Id="rId2" Type="http://schemas.openxmlformats.org/officeDocument/2006/relationships/image" Target="../media/image19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pareforbrexit.com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5" Type="http://schemas.openxmlformats.org/officeDocument/2006/relationships/hyperlink" Target="mailto:info@leo.louthcoco.ie" TargetMode="External"/><Relationship Id="rId4" Type="http://schemas.openxmlformats.org/officeDocument/2006/relationships/hyperlink" Target="http://www.gov.ie/Brexi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3856" y="1332800"/>
            <a:ext cx="4409644" cy="2639462"/>
          </a:xfrm>
        </p:spPr>
        <p:txBody>
          <a:bodyPr/>
          <a:lstStyle/>
          <a:p>
            <a:r>
              <a:rPr lang="en-US" dirty="0" err="1" smtClean="0">
                <a:solidFill>
                  <a:srgbClr val="8CC73F"/>
                </a:solidFill>
              </a:rPr>
              <a:t>Brexit</a:t>
            </a:r>
            <a:r>
              <a:rPr lang="en-US" dirty="0" smtClean="0">
                <a:solidFill>
                  <a:srgbClr val="8CC73F"/>
                </a:solidFill>
              </a:rPr>
              <a:t> </a:t>
            </a:r>
          </a:p>
          <a:p>
            <a:r>
              <a:rPr lang="en-US" dirty="0" smtClean="0">
                <a:solidFill>
                  <a:srgbClr val="8CC73F"/>
                </a:solidFill>
              </a:rPr>
              <a:t>Supports for Business</a:t>
            </a:r>
          </a:p>
          <a:p>
            <a:pPr algn="r"/>
            <a:endParaRPr lang="en-US" sz="1200" dirty="0">
              <a:solidFill>
                <a:srgbClr val="8CC73F"/>
              </a:solidFill>
            </a:endParaRPr>
          </a:p>
          <a:p>
            <a:pPr algn="r"/>
            <a:r>
              <a:rPr lang="en-US" sz="1600" dirty="0" smtClean="0">
                <a:solidFill>
                  <a:srgbClr val="8CC73F"/>
                </a:solidFill>
              </a:rPr>
              <a:t>Thomas </a:t>
            </a:r>
            <a:r>
              <a:rPr lang="en-US" sz="1600" dirty="0" smtClean="0">
                <a:solidFill>
                  <a:srgbClr val="8CC73F"/>
                </a:solidFill>
              </a:rPr>
              <a:t>McEvoy</a:t>
            </a:r>
          </a:p>
          <a:p>
            <a:pPr algn="r"/>
            <a:r>
              <a:rPr lang="en-US" sz="1600" dirty="0" smtClean="0">
                <a:solidFill>
                  <a:srgbClr val="8CC73F"/>
                </a:solidFill>
              </a:rPr>
              <a:t>Head of Enterprise</a:t>
            </a:r>
          </a:p>
          <a:p>
            <a:pPr algn="r"/>
            <a:r>
              <a:rPr lang="en-US" sz="1600" dirty="0" smtClean="0">
                <a:solidFill>
                  <a:srgbClr val="8CC73F"/>
                </a:solidFill>
              </a:rPr>
              <a:t>Louth </a:t>
            </a:r>
            <a:r>
              <a:rPr lang="en-US" sz="1600" dirty="0" err="1" smtClean="0">
                <a:solidFill>
                  <a:srgbClr val="8CC73F"/>
                </a:solidFill>
              </a:rPr>
              <a:t>Co.Co</a:t>
            </a:r>
            <a:r>
              <a:rPr lang="en-US" sz="1600" dirty="0" smtClean="0">
                <a:solidFill>
                  <a:srgbClr val="8CC73F"/>
                </a:solidFill>
              </a:rPr>
              <a:t>.</a:t>
            </a:r>
          </a:p>
          <a:p>
            <a:pPr algn="r"/>
            <a:r>
              <a:rPr lang="en-US" sz="1600" dirty="0" smtClean="0">
                <a:solidFill>
                  <a:srgbClr val="8CC73F"/>
                </a:solidFill>
              </a:rPr>
              <a:t>30</a:t>
            </a:r>
            <a:r>
              <a:rPr lang="en-US" sz="1600" baseline="30000" dirty="0" smtClean="0">
                <a:solidFill>
                  <a:srgbClr val="8CC73F"/>
                </a:solidFill>
              </a:rPr>
              <a:t>th</a:t>
            </a:r>
            <a:r>
              <a:rPr lang="en-US" sz="1600" dirty="0" smtClean="0">
                <a:solidFill>
                  <a:srgbClr val="8CC73F"/>
                </a:solidFill>
              </a:rPr>
              <a:t> Sept 2020</a:t>
            </a:r>
            <a:endParaRPr lang="en-US" sz="1600" dirty="0">
              <a:solidFill>
                <a:srgbClr val="8CC73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46C3FB-213F-2548-88ED-4FB829FD64F6}"/>
              </a:ext>
            </a:extLst>
          </p:cNvPr>
          <p:cNvSpPr txBox="1"/>
          <p:nvPr/>
        </p:nvSpPr>
        <p:spPr>
          <a:xfrm>
            <a:off x="504000" y="4030123"/>
            <a:ext cx="260465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</a:rPr>
              <a:t>LocalEnterprise.ie</a:t>
            </a:r>
            <a:endParaRPr lang="en-US" sz="1100" b="1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#</a:t>
            </a:r>
            <a:r>
              <a:rPr lang="en-US" sz="1100" dirty="0" err="1">
                <a:solidFill>
                  <a:schemeClr val="bg1"/>
                </a:solidFill>
              </a:rPr>
              <a:t>MakingItHappen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003" y="2581967"/>
            <a:ext cx="2323496" cy="135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828" y="135265"/>
            <a:ext cx="2517296" cy="118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7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456" y="465367"/>
            <a:ext cx="5604728" cy="432197"/>
          </a:xfrm>
        </p:spPr>
        <p:txBody>
          <a:bodyPr>
            <a:noAutofit/>
          </a:bodyPr>
          <a:lstStyle/>
          <a:p>
            <a:pPr algn="l"/>
            <a:r>
              <a:rPr lang="en-IE" sz="3200" b="1" u="sng" dirty="0" smtClean="0">
                <a:solidFill>
                  <a:srgbClr val="0093D1"/>
                </a:solidFill>
              </a:rPr>
              <a:t>Step 2:  Avail of Advice </a:t>
            </a:r>
            <a:endParaRPr lang="en-IE" sz="3200" u="sng" dirty="0">
              <a:solidFill>
                <a:srgbClr val="0093D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178041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Tailored ‘</a:t>
            </a:r>
            <a:r>
              <a:rPr lang="en-I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Brexit</a:t>
            </a:r>
            <a:r>
              <a:rPr lang="en-I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’ </a:t>
            </a:r>
            <a:r>
              <a:rPr lang="en-I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Mentoring</a:t>
            </a:r>
            <a:r>
              <a:rPr lang="en-I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 (via LEO)</a:t>
            </a:r>
          </a:p>
          <a:p>
            <a:pPr marL="450850" indent="-4508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Management Development/ Business Training</a:t>
            </a:r>
            <a:endParaRPr lang="en-IE" sz="2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ＭＳ Ｐゴシック"/>
            </a:endParaRPr>
          </a:p>
          <a:p>
            <a:pPr marL="450850" indent="-4508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Customs Insight Course</a:t>
            </a:r>
            <a:endParaRPr lang="en-IE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ＭＳ Ｐゴシック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	Go onto LEO / EI website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	View Course and/or Register to participate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Export Development Workshops</a:t>
            </a:r>
          </a:p>
        </p:txBody>
      </p:sp>
    </p:spTree>
    <p:extLst>
      <p:ext uri="{BB962C8B-B14F-4D97-AF65-F5344CB8AC3E}">
        <p14:creationId xmlns:p14="http://schemas.microsoft.com/office/powerpoint/2010/main" val="234625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79" y="79853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200" b="1" dirty="0" smtClean="0">
                <a:solidFill>
                  <a:srgbClr val="0093D1"/>
                </a:solidFill>
                <a:latin typeface="Calibri Light" pitchFamily="34" charset="0"/>
              </a:rPr>
              <a:t>Step 3: Get Supports to Build Margin</a:t>
            </a:r>
          </a:p>
          <a:p>
            <a:r>
              <a:rPr lang="en-IE" sz="2400" b="1" dirty="0" smtClean="0">
                <a:solidFill>
                  <a:srgbClr val="0093D1"/>
                </a:solidFill>
                <a:latin typeface="Calibri Light" pitchFamily="34" charset="0"/>
              </a:rPr>
              <a:t> 			</a:t>
            </a:r>
            <a:r>
              <a:rPr lang="en-IE" sz="2400" b="1" i="1" dirty="0" smtClean="0">
                <a:solidFill>
                  <a:srgbClr val="0093D1"/>
                </a:solidFill>
                <a:latin typeface="Calibri Light" pitchFamily="34" charset="0"/>
              </a:rPr>
              <a:t>Four </a:t>
            </a:r>
            <a:r>
              <a:rPr lang="en-IE" sz="2400" b="1" i="1" dirty="0">
                <a:solidFill>
                  <a:srgbClr val="0093D1"/>
                </a:solidFill>
                <a:latin typeface="Calibri Light" pitchFamily="34" charset="0"/>
              </a:rPr>
              <a:t>strategic </a:t>
            </a:r>
            <a:r>
              <a:rPr lang="en-IE" sz="2400" b="1" i="1" dirty="0" smtClean="0">
                <a:solidFill>
                  <a:srgbClr val="0093D1"/>
                </a:solidFill>
                <a:latin typeface="Calibri Light" pitchFamily="34" charset="0"/>
              </a:rPr>
              <a:t>responses</a:t>
            </a:r>
            <a:endParaRPr lang="en-IE" sz="2400" b="1" i="1" dirty="0">
              <a:solidFill>
                <a:srgbClr val="0093D1"/>
              </a:solidFill>
              <a:latin typeface="Calibri Light" pitchFamily="34" charset="0"/>
            </a:endParaRPr>
          </a:p>
        </p:txBody>
      </p:sp>
      <p:sp>
        <p:nvSpPr>
          <p:cNvPr id="5" name="Rounded Rectangle 6"/>
          <p:cNvSpPr/>
          <p:nvPr/>
        </p:nvSpPr>
        <p:spPr>
          <a:xfrm>
            <a:off x="107504" y="1923678"/>
            <a:ext cx="1836024" cy="540000"/>
          </a:xfrm>
          <a:prstGeom prst="roundRect">
            <a:avLst/>
          </a:prstGeom>
          <a:solidFill>
            <a:srgbClr val="E5E5E2"/>
          </a:solidFill>
          <a:ln w="15875">
            <a:solidFill>
              <a:srgbClr val="CECEC7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en-IE" b="1" dirty="0">
                <a:solidFill>
                  <a:prstClr val="black"/>
                </a:solidFill>
              </a:rPr>
              <a:t>Competitiveness</a:t>
            </a:r>
            <a:endParaRPr lang="en-IE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7545" y="1131441"/>
            <a:ext cx="922637" cy="738231"/>
            <a:chOff x="3402838" y="2585129"/>
            <a:chExt cx="1402008" cy="1402008"/>
          </a:xfrm>
        </p:grpSpPr>
        <p:sp>
          <p:nvSpPr>
            <p:cNvPr id="7" name="Oval 6"/>
            <p:cNvSpPr/>
            <p:nvPr/>
          </p:nvSpPr>
          <p:spPr>
            <a:xfrm>
              <a:off x="3402838" y="2585129"/>
              <a:ext cx="1402008" cy="1402008"/>
            </a:xfrm>
            <a:prstGeom prst="ellipse">
              <a:avLst/>
            </a:prstGeom>
            <a:solidFill>
              <a:srgbClr val="F580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566688" y="2748979"/>
              <a:ext cx="1074307" cy="1074307"/>
            </a:xfrm>
            <a:prstGeom prst="ellipse">
              <a:avLst/>
            </a:prstGeom>
            <a:solidFill>
              <a:srgbClr val="F58025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9" name="Freeform 19"/>
            <p:cNvSpPr/>
            <p:nvPr/>
          </p:nvSpPr>
          <p:spPr>
            <a:xfrm>
              <a:off x="3817379" y="3097032"/>
              <a:ext cx="619323" cy="552300"/>
            </a:xfrm>
            <a:custGeom>
              <a:avLst/>
              <a:gdLst>
                <a:gd name="connsiteX0" fmla="*/ 98425 w 477079"/>
                <a:gd name="connsiteY0" fmla="*/ 337591 h 425450"/>
                <a:gd name="connsiteX1" fmla="*/ 98425 w 477079"/>
                <a:gd name="connsiteY1" fmla="*/ 425450 h 425450"/>
                <a:gd name="connsiteX2" fmla="*/ 0 w 477079"/>
                <a:gd name="connsiteY2" fmla="*/ 425450 h 425450"/>
                <a:gd name="connsiteX3" fmla="*/ 0 w 477079"/>
                <a:gd name="connsiteY3" fmla="*/ 349495 h 425450"/>
                <a:gd name="connsiteX4" fmla="*/ 88967 w 477079"/>
                <a:gd name="connsiteY4" fmla="*/ 340526 h 425450"/>
                <a:gd name="connsiteX5" fmla="*/ 224643 w 477079"/>
                <a:gd name="connsiteY5" fmla="*/ 286826 h 425450"/>
                <a:gd name="connsiteX6" fmla="*/ 224643 w 477079"/>
                <a:gd name="connsiteY6" fmla="*/ 425450 h 425450"/>
                <a:gd name="connsiteX7" fmla="*/ 126218 w 477079"/>
                <a:gd name="connsiteY7" fmla="*/ 425450 h 425450"/>
                <a:gd name="connsiteX8" fmla="*/ 126218 w 477079"/>
                <a:gd name="connsiteY8" fmla="*/ 328963 h 425450"/>
                <a:gd name="connsiteX9" fmla="*/ 174788 w 477079"/>
                <a:gd name="connsiteY9" fmla="*/ 313886 h 425450"/>
                <a:gd name="connsiteX10" fmla="*/ 350861 w 477079"/>
                <a:gd name="connsiteY10" fmla="*/ 178639 h 425450"/>
                <a:gd name="connsiteX11" fmla="*/ 350861 w 477079"/>
                <a:gd name="connsiteY11" fmla="*/ 425450 h 425450"/>
                <a:gd name="connsiteX12" fmla="*/ 252436 w 477079"/>
                <a:gd name="connsiteY12" fmla="*/ 425450 h 425450"/>
                <a:gd name="connsiteX13" fmla="*/ 252436 w 477079"/>
                <a:gd name="connsiteY13" fmla="*/ 271740 h 425450"/>
                <a:gd name="connsiteX14" fmla="*/ 252450 w 477079"/>
                <a:gd name="connsiteY14" fmla="*/ 271733 h 425450"/>
                <a:gd name="connsiteX15" fmla="*/ 320115 w 477079"/>
                <a:gd name="connsiteY15" fmla="*/ 215905 h 425450"/>
                <a:gd name="connsiteX16" fmla="*/ 440005 w 477079"/>
                <a:gd name="connsiteY16" fmla="*/ 0 h 425450"/>
                <a:gd name="connsiteX17" fmla="*/ 477079 w 477079"/>
                <a:gd name="connsiteY17" fmla="*/ 0 h 425450"/>
                <a:gd name="connsiteX18" fmla="*/ 477079 w 477079"/>
                <a:gd name="connsiteY18" fmla="*/ 425450 h 425450"/>
                <a:gd name="connsiteX19" fmla="*/ 378654 w 477079"/>
                <a:gd name="connsiteY19" fmla="*/ 425450 h 425450"/>
                <a:gd name="connsiteX20" fmla="*/ 378654 w 477079"/>
                <a:gd name="connsiteY20" fmla="*/ 143245 h 425450"/>
                <a:gd name="connsiteX21" fmla="*/ 418096 w 477079"/>
                <a:gd name="connsiteY21" fmla="*/ 70578 h 42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7079" h="425450">
                  <a:moveTo>
                    <a:pt x="98425" y="337591"/>
                  </a:moveTo>
                  <a:lnTo>
                    <a:pt x="98425" y="425450"/>
                  </a:lnTo>
                  <a:lnTo>
                    <a:pt x="0" y="425450"/>
                  </a:lnTo>
                  <a:lnTo>
                    <a:pt x="0" y="349495"/>
                  </a:lnTo>
                  <a:lnTo>
                    <a:pt x="88967" y="340526"/>
                  </a:lnTo>
                  <a:close/>
                  <a:moveTo>
                    <a:pt x="224643" y="286826"/>
                  </a:moveTo>
                  <a:lnTo>
                    <a:pt x="224643" y="425450"/>
                  </a:lnTo>
                  <a:lnTo>
                    <a:pt x="126218" y="425450"/>
                  </a:lnTo>
                  <a:lnTo>
                    <a:pt x="126218" y="328963"/>
                  </a:lnTo>
                  <a:lnTo>
                    <a:pt x="174788" y="313886"/>
                  </a:lnTo>
                  <a:close/>
                  <a:moveTo>
                    <a:pt x="350861" y="178639"/>
                  </a:moveTo>
                  <a:lnTo>
                    <a:pt x="350861" y="425450"/>
                  </a:lnTo>
                  <a:lnTo>
                    <a:pt x="252436" y="425450"/>
                  </a:lnTo>
                  <a:lnTo>
                    <a:pt x="252436" y="271740"/>
                  </a:lnTo>
                  <a:lnTo>
                    <a:pt x="252450" y="271733"/>
                  </a:lnTo>
                  <a:cubicBezTo>
                    <a:pt x="276773" y="255300"/>
                    <a:pt x="299430" y="236589"/>
                    <a:pt x="320115" y="215905"/>
                  </a:cubicBezTo>
                  <a:close/>
                  <a:moveTo>
                    <a:pt x="440005" y="0"/>
                  </a:moveTo>
                  <a:lnTo>
                    <a:pt x="477079" y="0"/>
                  </a:lnTo>
                  <a:lnTo>
                    <a:pt x="477079" y="425450"/>
                  </a:lnTo>
                  <a:lnTo>
                    <a:pt x="378654" y="425450"/>
                  </a:lnTo>
                  <a:lnTo>
                    <a:pt x="378654" y="143245"/>
                  </a:lnTo>
                  <a:lnTo>
                    <a:pt x="418096" y="705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10" name="Freeform 20"/>
            <p:cNvSpPr/>
            <p:nvPr/>
          </p:nvSpPr>
          <p:spPr>
            <a:xfrm>
              <a:off x="3808394" y="2995544"/>
              <a:ext cx="519327" cy="490476"/>
            </a:xfrm>
            <a:custGeom>
              <a:avLst/>
              <a:gdLst>
                <a:gd name="connsiteX0" fmla="*/ 0 w 400050"/>
                <a:gd name="connsiteY0" fmla="*/ 377825 h 377825"/>
                <a:gd name="connsiteX1" fmla="*/ 285750 w 400050"/>
                <a:gd name="connsiteY1" fmla="*/ 257175 h 377825"/>
                <a:gd name="connsiteX2" fmla="*/ 400050 w 400050"/>
                <a:gd name="connsiteY2" fmla="*/ 0 h 377825"/>
                <a:gd name="connsiteX0" fmla="*/ 0 w 400050"/>
                <a:gd name="connsiteY0" fmla="*/ 377825 h 377825"/>
                <a:gd name="connsiteX1" fmla="*/ 285750 w 400050"/>
                <a:gd name="connsiteY1" fmla="*/ 257175 h 377825"/>
                <a:gd name="connsiteX2" fmla="*/ 400050 w 400050"/>
                <a:gd name="connsiteY2" fmla="*/ 0 h 377825"/>
                <a:gd name="connsiteX0" fmla="*/ 0 w 400050"/>
                <a:gd name="connsiteY0" fmla="*/ 377825 h 377825"/>
                <a:gd name="connsiteX1" fmla="*/ 285750 w 400050"/>
                <a:gd name="connsiteY1" fmla="*/ 257175 h 377825"/>
                <a:gd name="connsiteX2" fmla="*/ 400050 w 400050"/>
                <a:gd name="connsiteY2" fmla="*/ 0 h 37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50" h="377825">
                  <a:moveTo>
                    <a:pt x="0" y="377825"/>
                  </a:moveTo>
                  <a:cubicBezTo>
                    <a:pt x="104775" y="372798"/>
                    <a:pt x="219075" y="320146"/>
                    <a:pt x="285750" y="257175"/>
                  </a:cubicBezTo>
                  <a:cubicBezTo>
                    <a:pt x="352425" y="194204"/>
                    <a:pt x="388143" y="109008"/>
                    <a:pt x="400050" y="0"/>
                  </a:cubicBezTo>
                </a:path>
              </a:pathLst>
            </a:custGeom>
            <a:ln w="22225">
              <a:solidFill>
                <a:schemeClr val="bg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black"/>
                </a:solidFill>
              </a:endParaRPr>
            </a:p>
          </p:txBody>
        </p:sp>
      </p:grpSp>
      <p:sp>
        <p:nvSpPr>
          <p:cNvPr id="11" name="Rounded Rectangle 22"/>
          <p:cNvSpPr/>
          <p:nvPr/>
        </p:nvSpPr>
        <p:spPr>
          <a:xfrm>
            <a:off x="4932040" y="1923678"/>
            <a:ext cx="1620000" cy="540000"/>
          </a:xfrm>
          <a:prstGeom prst="roundRect">
            <a:avLst/>
          </a:prstGeom>
          <a:solidFill>
            <a:srgbClr val="E5E5E2"/>
          </a:solidFill>
          <a:ln w="15875">
            <a:solidFill>
              <a:srgbClr val="CECEC7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en-IE" b="1" dirty="0">
                <a:solidFill>
                  <a:prstClr val="black"/>
                </a:solidFill>
              </a:rPr>
              <a:t>Innovation </a:t>
            </a:r>
            <a:br>
              <a:rPr lang="en-IE" b="1" dirty="0">
                <a:solidFill>
                  <a:prstClr val="black"/>
                </a:solidFill>
              </a:rPr>
            </a:br>
            <a:r>
              <a:rPr lang="en-IE" b="1" dirty="0">
                <a:solidFill>
                  <a:prstClr val="black"/>
                </a:solidFill>
              </a:rPr>
              <a:t>and R&amp;D</a:t>
            </a:r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12" name="Rounded Rectangle 23"/>
          <p:cNvSpPr/>
          <p:nvPr/>
        </p:nvSpPr>
        <p:spPr>
          <a:xfrm>
            <a:off x="4932040" y="4083978"/>
            <a:ext cx="1620000" cy="540000"/>
          </a:xfrm>
          <a:prstGeom prst="roundRect">
            <a:avLst/>
          </a:prstGeom>
          <a:solidFill>
            <a:srgbClr val="E5E5E2"/>
          </a:solidFill>
          <a:ln w="15875">
            <a:solidFill>
              <a:srgbClr val="CECEC7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en-IE" b="1" dirty="0">
                <a:solidFill>
                  <a:prstClr val="black"/>
                </a:solidFill>
              </a:rPr>
              <a:t>Financial Management</a:t>
            </a:r>
            <a:endParaRPr lang="en-IE" dirty="0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202345" y="3243743"/>
            <a:ext cx="954315" cy="771675"/>
            <a:chOff x="7697254" y="2634078"/>
            <a:chExt cx="1402008" cy="1402008"/>
          </a:xfrm>
        </p:grpSpPr>
        <p:sp>
          <p:nvSpPr>
            <p:cNvPr id="14" name="Oval 13"/>
            <p:cNvSpPr/>
            <p:nvPr/>
          </p:nvSpPr>
          <p:spPr>
            <a:xfrm>
              <a:off x="7697254" y="2634078"/>
              <a:ext cx="1402008" cy="1402008"/>
            </a:xfrm>
            <a:prstGeom prst="ellipse">
              <a:avLst/>
            </a:prstGeom>
            <a:solidFill>
              <a:srgbClr val="F580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861104" y="2797928"/>
              <a:ext cx="1074307" cy="1074307"/>
            </a:xfrm>
            <a:prstGeom prst="ellipse">
              <a:avLst/>
            </a:prstGeom>
            <a:solidFill>
              <a:srgbClr val="F58025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1431" y="2864026"/>
              <a:ext cx="849746" cy="849746"/>
            </a:xfrm>
            <a:prstGeom prst="rect">
              <a:avLst/>
            </a:prstGeom>
          </p:spPr>
        </p:pic>
      </p:grpSp>
      <p:sp>
        <p:nvSpPr>
          <p:cNvPr id="17" name="Rounded Rectangle 5"/>
          <p:cNvSpPr/>
          <p:nvPr/>
        </p:nvSpPr>
        <p:spPr>
          <a:xfrm>
            <a:off x="107504" y="4069858"/>
            <a:ext cx="1620000" cy="540000"/>
          </a:xfrm>
          <a:prstGeom prst="roundRect">
            <a:avLst/>
          </a:prstGeom>
          <a:solidFill>
            <a:srgbClr val="E5E5E2"/>
          </a:solidFill>
          <a:ln w="15875">
            <a:solidFill>
              <a:srgbClr val="CECEC7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en-IE" b="1" dirty="0">
                <a:solidFill>
                  <a:prstClr val="black"/>
                </a:solidFill>
              </a:rPr>
              <a:t>Expanding Reach</a:t>
            </a:r>
            <a:endParaRPr lang="en-IE" dirty="0">
              <a:solidFill>
                <a:prstClr val="black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11561" y="3243743"/>
            <a:ext cx="941995" cy="757555"/>
            <a:chOff x="9951792" y="2672178"/>
            <a:chExt cx="1402008" cy="1402008"/>
          </a:xfrm>
        </p:grpSpPr>
        <p:sp>
          <p:nvSpPr>
            <p:cNvPr id="19" name="Oval 18"/>
            <p:cNvSpPr/>
            <p:nvPr/>
          </p:nvSpPr>
          <p:spPr>
            <a:xfrm>
              <a:off x="9951792" y="2672178"/>
              <a:ext cx="1402008" cy="1402008"/>
            </a:xfrm>
            <a:prstGeom prst="ellipse">
              <a:avLst/>
            </a:prstGeom>
            <a:solidFill>
              <a:srgbClr val="F580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20" name="Freeform 36"/>
            <p:cNvSpPr>
              <a:spLocks noEditPoints="1"/>
            </p:cNvSpPr>
            <p:nvPr/>
          </p:nvSpPr>
          <p:spPr bwMode="auto">
            <a:xfrm>
              <a:off x="10115643" y="2826862"/>
              <a:ext cx="1074307" cy="1092640"/>
            </a:xfrm>
            <a:custGeom>
              <a:avLst/>
              <a:gdLst>
                <a:gd name="T0" fmla="*/ 61 w 123"/>
                <a:gd name="T1" fmla="*/ 117 h 124"/>
                <a:gd name="T2" fmla="*/ 20 w 123"/>
                <a:gd name="T3" fmla="*/ 99 h 124"/>
                <a:gd name="T4" fmla="*/ 43 w 123"/>
                <a:gd name="T5" fmla="*/ 106 h 124"/>
                <a:gd name="T6" fmla="*/ 87 w 123"/>
                <a:gd name="T7" fmla="*/ 62 h 124"/>
                <a:gd name="T8" fmla="*/ 43 w 123"/>
                <a:gd name="T9" fmla="*/ 18 h 124"/>
                <a:gd name="T10" fmla="*/ 20 w 123"/>
                <a:gd name="T11" fmla="*/ 25 h 124"/>
                <a:gd name="T12" fmla="*/ 61 w 123"/>
                <a:gd name="T13" fmla="*/ 6 h 124"/>
                <a:gd name="T14" fmla="*/ 117 w 123"/>
                <a:gd name="T15" fmla="*/ 62 h 124"/>
                <a:gd name="T16" fmla="*/ 61 w 123"/>
                <a:gd name="T17" fmla="*/ 117 h 124"/>
                <a:gd name="T18" fmla="*/ 12 w 123"/>
                <a:gd name="T19" fmla="*/ 83 h 124"/>
                <a:gd name="T20" fmla="*/ 23 w 123"/>
                <a:gd name="T21" fmla="*/ 85 h 124"/>
                <a:gd name="T22" fmla="*/ 47 w 123"/>
                <a:gd name="T23" fmla="*/ 62 h 124"/>
                <a:gd name="T24" fmla="*/ 23 w 123"/>
                <a:gd name="T25" fmla="*/ 38 h 124"/>
                <a:gd name="T26" fmla="*/ 12 w 123"/>
                <a:gd name="T27" fmla="*/ 41 h 124"/>
                <a:gd name="T28" fmla="*/ 43 w 123"/>
                <a:gd name="T29" fmla="*/ 24 h 124"/>
                <a:gd name="T30" fmla="*/ 81 w 123"/>
                <a:gd name="T31" fmla="*/ 62 h 124"/>
                <a:gd name="T32" fmla="*/ 43 w 123"/>
                <a:gd name="T33" fmla="*/ 100 h 124"/>
                <a:gd name="T34" fmla="*/ 12 w 123"/>
                <a:gd name="T35" fmla="*/ 83 h 124"/>
                <a:gd name="T36" fmla="*/ 23 w 123"/>
                <a:gd name="T37" fmla="*/ 44 h 124"/>
                <a:gd name="T38" fmla="*/ 41 w 123"/>
                <a:gd name="T39" fmla="*/ 62 h 124"/>
                <a:gd name="T40" fmla="*/ 23 w 123"/>
                <a:gd name="T41" fmla="*/ 79 h 124"/>
                <a:gd name="T42" fmla="*/ 6 w 123"/>
                <a:gd name="T43" fmla="*/ 62 h 124"/>
                <a:gd name="T44" fmla="*/ 6 w 123"/>
                <a:gd name="T45" fmla="*/ 62 h 124"/>
                <a:gd name="T46" fmla="*/ 6 w 123"/>
                <a:gd name="T47" fmla="*/ 62 h 124"/>
                <a:gd name="T48" fmla="*/ 23 w 123"/>
                <a:gd name="T49" fmla="*/ 44 h 124"/>
                <a:gd name="T50" fmla="*/ 61 w 123"/>
                <a:gd name="T51" fmla="*/ 0 h 124"/>
                <a:gd name="T52" fmla="*/ 0 w 123"/>
                <a:gd name="T53" fmla="*/ 60 h 124"/>
                <a:gd name="T54" fmla="*/ 0 w 123"/>
                <a:gd name="T55" fmla="*/ 62 h 124"/>
                <a:gd name="T56" fmla="*/ 0 w 123"/>
                <a:gd name="T57" fmla="*/ 62 h 124"/>
                <a:gd name="T58" fmla="*/ 0 w 123"/>
                <a:gd name="T59" fmla="*/ 62 h 124"/>
                <a:gd name="T60" fmla="*/ 0 w 123"/>
                <a:gd name="T61" fmla="*/ 64 h 124"/>
                <a:gd name="T62" fmla="*/ 61 w 123"/>
                <a:gd name="T63" fmla="*/ 124 h 124"/>
                <a:gd name="T64" fmla="*/ 123 w 123"/>
                <a:gd name="T65" fmla="*/ 62 h 124"/>
                <a:gd name="T66" fmla="*/ 61 w 123"/>
                <a:gd name="T6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3" h="124">
                  <a:moveTo>
                    <a:pt x="61" y="117"/>
                  </a:moveTo>
                  <a:cubicBezTo>
                    <a:pt x="45" y="117"/>
                    <a:pt x="30" y="110"/>
                    <a:pt x="20" y="99"/>
                  </a:cubicBezTo>
                  <a:cubicBezTo>
                    <a:pt x="26" y="103"/>
                    <a:pt x="35" y="106"/>
                    <a:pt x="43" y="106"/>
                  </a:cubicBezTo>
                  <a:cubicBezTo>
                    <a:pt x="68" y="106"/>
                    <a:pt x="87" y="86"/>
                    <a:pt x="87" y="62"/>
                  </a:cubicBezTo>
                  <a:cubicBezTo>
                    <a:pt x="87" y="38"/>
                    <a:pt x="68" y="18"/>
                    <a:pt x="43" y="18"/>
                  </a:cubicBezTo>
                  <a:cubicBezTo>
                    <a:pt x="35" y="18"/>
                    <a:pt x="26" y="21"/>
                    <a:pt x="20" y="25"/>
                  </a:cubicBezTo>
                  <a:cubicBezTo>
                    <a:pt x="30" y="14"/>
                    <a:pt x="45" y="6"/>
                    <a:pt x="61" y="6"/>
                  </a:cubicBezTo>
                  <a:cubicBezTo>
                    <a:pt x="92" y="6"/>
                    <a:pt x="117" y="31"/>
                    <a:pt x="117" y="62"/>
                  </a:cubicBezTo>
                  <a:cubicBezTo>
                    <a:pt x="117" y="93"/>
                    <a:pt x="92" y="117"/>
                    <a:pt x="61" y="117"/>
                  </a:cubicBezTo>
                  <a:moveTo>
                    <a:pt x="12" y="83"/>
                  </a:moveTo>
                  <a:cubicBezTo>
                    <a:pt x="15" y="84"/>
                    <a:pt x="19" y="85"/>
                    <a:pt x="23" y="85"/>
                  </a:cubicBezTo>
                  <a:cubicBezTo>
                    <a:pt x="36" y="85"/>
                    <a:pt x="47" y="75"/>
                    <a:pt x="47" y="62"/>
                  </a:cubicBezTo>
                  <a:cubicBezTo>
                    <a:pt x="47" y="49"/>
                    <a:pt x="36" y="38"/>
                    <a:pt x="23" y="38"/>
                  </a:cubicBezTo>
                  <a:cubicBezTo>
                    <a:pt x="19" y="38"/>
                    <a:pt x="15" y="39"/>
                    <a:pt x="12" y="41"/>
                  </a:cubicBezTo>
                  <a:cubicBezTo>
                    <a:pt x="19" y="31"/>
                    <a:pt x="30" y="24"/>
                    <a:pt x="43" y="24"/>
                  </a:cubicBezTo>
                  <a:cubicBezTo>
                    <a:pt x="64" y="24"/>
                    <a:pt x="81" y="41"/>
                    <a:pt x="81" y="62"/>
                  </a:cubicBezTo>
                  <a:cubicBezTo>
                    <a:pt x="81" y="83"/>
                    <a:pt x="64" y="100"/>
                    <a:pt x="43" y="100"/>
                  </a:cubicBezTo>
                  <a:cubicBezTo>
                    <a:pt x="30" y="100"/>
                    <a:pt x="19" y="93"/>
                    <a:pt x="12" y="83"/>
                  </a:cubicBezTo>
                  <a:moveTo>
                    <a:pt x="23" y="44"/>
                  </a:moveTo>
                  <a:cubicBezTo>
                    <a:pt x="33" y="44"/>
                    <a:pt x="41" y="52"/>
                    <a:pt x="41" y="62"/>
                  </a:cubicBezTo>
                  <a:cubicBezTo>
                    <a:pt x="41" y="72"/>
                    <a:pt x="33" y="79"/>
                    <a:pt x="23" y="79"/>
                  </a:cubicBezTo>
                  <a:cubicBezTo>
                    <a:pt x="14" y="79"/>
                    <a:pt x="6" y="72"/>
                    <a:pt x="6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52"/>
                    <a:pt x="14" y="44"/>
                    <a:pt x="23" y="44"/>
                  </a:cubicBezTo>
                  <a:moveTo>
                    <a:pt x="61" y="0"/>
                  </a:moveTo>
                  <a:cubicBezTo>
                    <a:pt x="28" y="0"/>
                    <a:pt x="1" y="27"/>
                    <a:pt x="0" y="60"/>
                  </a:cubicBezTo>
                  <a:cubicBezTo>
                    <a:pt x="0" y="60"/>
                    <a:pt x="0" y="61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0" y="63"/>
                    <a:pt x="0" y="64"/>
                  </a:cubicBezTo>
                  <a:cubicBezTo>
                    <a:pt x="1" y="97"/>
                    <a:pt x="28" y="124"/>
                    <a:pt x="61" y="124"/>
                  </a:cubicBezTo>
                  <a:cubicBezTo>
                    <a:pt x="95" y="124"/>
                    <a:pt x="123" y="96"/>
                    <a:pt x="123" y="62"/>
                  </a:cubicBezTo>
                  <a:cubicBezTo>
                    <a:pt x="123" y="28"/>
                    <a:pt x="95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23728" y="1041722"/>
            <a:ext cx="2376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</a:rPr>
              <a:t>Optimising</a:t>
            </a:r>
            <a:r>
              <a:rPr lang="en-US" sz="1600" dirty="0">
                <a:solidFill>
                  <a:prstClr val="black"/>
                </a:solidFill>
              </a:rPr>
              <a:t> people, equipment, technology, and information in sourcing, production and delivery of goods and </a:t>
            </a:r>
            <a:r>
              <a:rPr lang="en-US" sz="1600" dirty="0" smtClean="0">
                <a:solidFill>
                  <a:prstClr val="black"/>
                </a:solidFill>
              </a:rPr>
              <a:t>services</a:t>
            </a:r>
          </a:p>
          <a:p>
            <a:r>
              <a:rPr lang="en-US" sz="1600" b="1" dirty="0" smtClean="0">
                <a:solidFill>
                  <a:prstClr val="black"/>
                </a:solidFill>
              </a:rPr>
              <a:t>= LEAN </a:t>
            </a:r>
            <a:r>
              <a:rPr lang="en-US" sz="1600" b="1" dirty="0" err="1" smtClean="0">
                <a:solidFill>
                  <a:prstClr val="black"/>
                </a:solidFill>
              </a:rPr>
              <a:t>Prog</a:t>
            </a:r>
            <a:endParaRPr lang="en-IE" sz="1600" b="1" dirty="0">
              <a:solidFill>
                <a:prstClr val="black"/>
              </a:solidFill>
            </a:endParaRPr>
          </a:p>
          <a:p>
            <a:endParaRPr lang="en-IE" sz="16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0232" y="914550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>
                <a:solidFill>
                  <a:prstClr val="black"/>
                </a:solidFill>
              </a:rPr>
              <a:t>Development of better solutions (new or improved products services or processes) to provide a strong competitive </a:t>
            </a:r>
            <a:r>
              <a:rPr lang="en-IE" sz="1600" dirty="0" smtClean="0">
                <a:solidFill>
                  <a:prstClr val="black"/>
                </a:solidFill>
              </a:rPr>
              <a:t>edge</a:t>
            </a:r>
          </a:p>
          <a:p>
            <a:r>
              <a:rPr lang="en-IE" sz="1600" b="1" dirty="0" smtClean="0">
                <a:solidFill>
                  <a:prstClr val="black"/>
                </a:solidFill>
              </a:rPr>
              <a:t>= Co-Innovate /</a:t>
            </a:r>
          </a:p>
          <a:p>
            <a:r>
              <a:rPr lang="en-IE" sz="1600" b="1" dirty="0" smtClean="0">
                <a:solidFill>
                  <a:prstClr val="black"/>
                </a:solidFill>
              </a:rPr>
              <a:t>Innovate </a:t>
            </a:r>
            <a:r>
              <a:rPr lang="en-IE" sz="1600" b="1" dirty="0" err="1" smtClean="0">
                <a:solidFill>
                  <a:prstClr val="black"/>
                </a:solidFill>
              </a:rPr>
              <a:t>Accel</a:t>
            </a:r>
            <a:r>
              <a:rPr lang="en-IE" sz="1600" b="1" dirty="0" smtClean="0">
                <a:solidFill>
                  <a:prstClr val="black"/>
                </a:solidFill>
              </a:rPr>
              <a:t>./</a:t>
            </a:r>
          </a:p>
          <a:p>
            <a:r>
              <a:rPr lang="en-IE" sz="1600" b="1" dirty="0" smtClean="0">
                <a:solidFill>
                  <a:prstClr val="black"/>
                </a:solidFill>
              </a:rPr>
              <a:t>Agile Fund</a:t>
            </a:r>
            <a:endParaRPr lang="en-IE" sz="1600" b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1721" y="3149797"/>
            <a:ext cx="20070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>
                <a:solidFill>
                  <a:prstClr val="black"/>
                </a:solidFill>
              </a:rPr>
              <a:t>Diversifying into new international markets and new market segments within the UK and </a:t>
            </a:r>
            <a:r>
              <a:rPr lang="en-IE" sz="1600" dirty="0" smtClean="0">
                <a:solidFill>
                  <a:prstClr val="black"/>
                </a:solidFill>
              </a:rPr>
              <a:t>elsewhere</a:t>
            </a:r>
          </a:p>
          <a:p>
            <a:r>
              <a:rPr lang="en-IE" sz="1600" b="1" dirty="0" smtClean="0">
                <a:solidFill>
                  <a:prstClr val="black"/>
                </a:solidFill>
              </a:rPr>
              <a:t>= Export Grant</a:t>
            </a:r>
            <a:endParaRPr lang="en-IE" sz="1600" b="1" dirty="0">
              <a:solidFill>
                <a:prstClr val="black"/>
              </a:solidFill>
            </a:endParaRPr>
          </a:p>
          <a:p>
            <a:endParaRPr lang="en-IE" sz="16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25365" y="3391728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>
                <a:solidFill>
                  <a:prstClr val="black"/>
                </a:solidFill>
              </a:rPr>
              <a:t>Strong operational finance in parallel with strategic financial </a:t>
            </a:r>
            <a:r>
              <a:rPr lang="en-IE" sz="1600" dirty="0" smtClean="0">
                <a:solidFill>
                  <a:prstClr val="black"/>
                </a:solidFill>
              </a:rPr>
              <a:t>planning</a:t>
            </a:r>
          </a:p>
          <a:p>
            <a:r>
              <a:rPr lang="en-IE" sz="1600" b="1" dirty="0" smtClean="0">
                <a:solidFill>
                  <a:prstClr val="black"/>
                </a:solidFill>
              </a:rPr>
              <a:t>= </a:t>
            </a:r>
            <a:r>
              <a:rPr lang="en-IE" sz="1600" b="1" dirty="0" err="1" smtClean="0">
                <a:solidFill>
                  <a:prstClr val="black"/>
                </a:solidFill>
              </a:rPr>
              <a:t>Brexit</a:t>
            </a:r>
            <a:r>
              <a:rPr lang="en-IE" sz="1600" b="1" dirty="0" smtClean="0">
                <a:solidFill>
                  <a:prstClr val="black"/>
                </a:solidFill>
              </a:rPr>
              <a:t> loan scheme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1087312"/>
            <a:ext cx="1017956" cy="7823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7817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1560" y="195265"/>
            <a:ext cx="7128594" cy="1026335"/>
          </a:xfrm>
        </p:spPr>
        <p:txBody>
          <a:bodyPr>
            <a:noAutofit/>
          </a:bodyPr>
          <a:lstStyle/>
          <a:p>
            <a:pPr algn="l"/>
            <a:r>
              <a:rPr lang="en-IE" sz="3400" b="1" u="sng" dirty="0" smtClean="0">
                <a:solidFill>
                  <a:srgbClr val="0093D1"/>
                </a:solidFill>
              </a:rPr>
              <a:t>Competitiveness</a:t>
            </a:r>
            <a:r>
              <a:rPr lang="en-IE" sz="3400" b="1" dirty="0" smtClean="0">
                <a:solidFill>
                  <a:srgbClr val="0093D1"/>
                </a:solidFill>
              </a:rPr>
              <a:t>:</a:t>
            </a:r>
            <a:br>
              <a:rPr lang="en-IE" sz="3400" b="1" dirty="0" smtClean="0">
                <a:solidFill>
                  <a:srgbClr val="0093D1"/>
                </a:solidFill>
              </a:rPr>
            </a:br>
            <a:r>
              <a:rPr lang="en-IE" sz="2000" b="1" dirty="0">
                <a:solidFill>
                  <a:srgbClr val="0093D1"/>
                </a:solidFill>
              </a:rPr>
              <a:t> </a:t>
            </a:r>
            <a:r>
              <a:rPr lang="en-IE" sz="2000" b="1" dirty="0" smtClean="0">
                <a:solidFill>
                  <a:srgbClr val="0093D1"/>
                </a:solidFill>
              </a:rPr>
              <a:t>  </a:t>
            </a:r>
            <a:br>
              <a:rPr lang="en-IE" sz="2000" b="1" dirty="0" smtClean="0">
                <a:solidFill>
                  <a:srgbClr val="0093D1"/>
                </a:solidFill>
              </a:rPr>
            </a:br>
            <a:r>
              <a:rPr lang="en-IE" sz="3200" b="1" dirty="0" smtClean="0">
                <a:solidFill>
                  <a:srgbClr val="0093D1"/>
                </a:solidFill>
              </a:rPr>
              <a:t>LEAN Programme</a:t>
            </a:r>
            <a:endParaRPr lang="en-IE" sz="3200" dirty="0">
              <a:solidFill>
                <a:srgbClr val="0093D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33" y="1673648"/>
            <a:ext cx="46553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Across </a:t>
            </a:r>
            <a:r>
              <a:rPr lang="en-IE" sz="2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all sectors</a:t>
            </a:r>
          </a:p>
          <a:p>
            <a:pPr marL="450850" indent="-4508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Strong focus - LEO 2020</a:t>
            </a:r>
          </a:p>
          <a:p>
            <a:pPr marL="450850" indent="-4508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Subsidised Cost (+90%)</a:t>
            </a:r>
          </a:p>
          <a:p>
            <a:pPr marL="450850" indent="-4508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Most effective programme open</a:t>
            </a:r>
          </a:p>
          <a:p>
            <a:pPr marL="450850" indent="-4508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Produces Results!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7965" y="784225"/>
            <a:ext cx="3694113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3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5669" y="548016"/>
            <a:ext cx="7200602" cy="1026114"/>
          </a:xfrm>
        </p:spPr>
        <p:txBody>
          <a:bodyPr>
            <a:noAutofit/>
          </a:bodyPr>
          <a:lstStyle/>
          <a:p>
            <a:pPr algn="l"/>
            <a:r>
              <a:rPr lang="en-IE" sz="3200" b="1" u="sng" dirty="0" smtClean="0">
                <a:solidFill>
                  <a:srgbClr val="0093D1"/>
                </a:solidFill>
              </a:rPr>
              <a:t>Innovation</a:t>
            </a:r>
            <a:r>
              <a:rPr lang="en-IE" sz="3200" b="1" dirty="0" smtClean="0">
                <a:solidFill>
                  <a:srgbClr val="0093D1"/>
                </a:solidFill>
              </a:rPr>
              <a:t>:</a:t>
            </a:r>
            <a:br>
              <a:rPr lang="en-IE" sz="3200" b="1" dirty="0" smtClean="0">
                <a:solidFill>
                  <a:srgbClr val="0093D1"/>
                </a:solidFill>
              </a:rPr>
            </a:br>
            <a:r>
              <a:rPr lang="en-IE" sz="2400" b="1" dirty="0"/>
              <a:t/>
            </a:r>
            <a:br>
              <a:rPr lang="en-IE" sz="2400" b="1" dirty="0"/>
            </a:br>
            <a:r>
              <a:rPr lang="en-IE" sz="2000" b="1" dirty="0" smtClean="0">
                <a:latin typeface="+mn-lt"/>
              </a:rPr>
              <a:t>1.   Co-Innovate Programme</a:t>
            </a:r>
            <a:endParaRPr lang="en-IE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661" y="1579134"/>
            <a:ext cx="867645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  <a:defRPr/>
            </a:pPr>
            <a:r>
              <a:rPr lang="en-IE" i="1" dirty="0" err="1" smtClean="0">
                <a:latin typeface="Calibri"/>
                <a:ea typeface="ＭＳ Ｐゴシック"/>
              </a:rPr>
              <a:t>Manufact’g</a:t>
            </a:r>
            <a:r>
              <a:rPr lang="en-IE" i="1" dirty="0" smtClean="0">
                <a:latin typeface="Calibri"/>
                <a:ea typeface="ＭＳ Ｐゴシック"/>
              </a:rPr>
              <a:t> &amp; tradable services with international potential</a:t>
            </a:r>
            <a:endParaRPr lang="en-IE" i="1" dirty="0">
              <a:latin typeface="Calibri"/>
              <a:ea typeface="ＭＳ Ｐゴシック"/>
            </a:endParaRPr>
          </a:p>
          <a:p>
            <a:pPr lvl="1">
              <a:lnSpc>
                <a:spcPct val="150000"/>
              </a:lnSpc>
              <a:defRPr/>
            </a:pPr>
            <a:r>
              <a:rPr lang="en-IE" i="1" dirty="0" smtClean="0">
                <a:latin typeface="Calibri"/>
                <a:ea typeface="ＭＳ Ｐゴシック"/>
              </a:rPr>
              <a:t>	SMEs in Border Counties &amp; NI (contact: LEOs/LEAs) - Free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 startAt="2"/>
              <a:defRPr/>
            </a:pPr>
            <a:r>
              <a:rPr lang="en-IE" sz="2000" b="1" dirty="0" smtClean="0">
                <a:latin typeface="Calibri"/>
                <a:ea typeface="ＭＳ Ｐゴシック"/>
              </a:rPr>
              <a:t>Innovate Accelerate Europe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i="1" dirty="0">
                <a:latin typeface="Calibri"/>
                <a:ea typeface="ＭＳ Ｐゴシック"/>
              </a:rPr>
              <a:t>	</a:t>
            </a:r>
            <a:r>
              <a:rPr lang="en-IE" b="1" i="1" dirty="0" smtClean="0">
                <a:latin typeface="Calibri"/>
                <a:ea typeface="ＭＳ Ｐゴシック"/>
              </a:rPr>
              <a:t>  </a:t>
            </a:r>
            <a:r>
              <a:rPr lang="en-IE" i="1" dirty="0" smtClean="0">
                <a:latin typeface="Calibri"/>
                <a:ea typeface="ＭＳ Ｐゴシック"/>
              </a:rPr>
              <a:t>Supplementary support for Louth cos. (&lt;10 employees) / target New Markets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000" b="1" dirty="0" smtClean="0">
                <a:latin typeface="Calibri"/>
                <a:ea typeface="ＭＳ Ｐゴシック"/>
              </a:rPr>
              <a:t>3.     Innovation Vouchers  </a:t>
            </a:r>
            <a:r>
              <a:rPr lang="en-IE" i="1" dirty="0" smtClean="0">
                <a:latin typeface="Calibri"/>
                <a:ea typeface="ＭＳ Ｐゴシック"/>
              </a:rPr>
              <a:t>(€5k value research at 3</a:t>
            </a:r>
            <a:r>
              <a:rPr lang="en-IE" i="1" baseline="30000" dirty="0" smtClean="0">
                <a:latin typeface="Calibri"/>
                <a:ea typeface="ＭＳ Ｐゴシック"/>
              </a:rPr>
              <a:t>rd</a:t>
            </a:r>
            <a:r>
              <a:rPr lang="en-IE" i="1" dirty="0" smtClean="0">
                <a:latin typeface="Calibri"/>
                <a:ea typeface="ＭＳ Ｐゴシック"/>
              </a:rPr>
              <a:t> level inst.)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000" b="1" dirty="0" smtClean="0">
                <a:latin typeface="Calibri"/>
                <a:ea typeface="ＭＳ Ｐゴシック"/>
              </a:rPr>
              <a:t>4.     Agile Innovation Fund </a:t>
            </a:r>
            <a:r>
              <a:rPr lang="en-IE" i="1" dirty="0" smtClean="0">
                <a:latin typeface="Calibri"/>
                <a:ea typeface="ＭＳ Ｐゴシック"/>
              </a:rPr>
              <a:t>(R&amp;D costs, over 18mts, up to 45%)</a:t>
            </a:r>
            <a:endParaRPr lang="en-IE" i="1" dirty="0">
              <a:latin typeface="Calibri"/>
              <a:ea typeface="ＭＳ Ｐゴシック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-74544"/>
            <a:ext cx="3024336" cy="140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0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770" y="249492"/>
            <a:ext cx="4809253" cy="918102"/>
          </a:xfrm>
        </p:spPr>
        <p:txBody>
          <a:bodyPr>
            <a:noAutofit/>
          </a:bodyPr>
          <a:lstStyle/>
          <a:p>
            <a:pPr algn="l"/>
            <a:r>
              <a:rPr lang="en-IE" sz="3200" b="1" u="sng" dirty="0" smtClean="0">
                <a:solidFill>
                  <a:srgbClr val="0093D1"/>
                </a:solidFill>
              </a:rPr>
              <a:t>Reaching New Markets</a:t>
            </a:r>
            <a:r>
              <a:rPr lang="en-IE" sz="3200" b="1" dirty="0" smtClean="0">
                <a:solidFill>
                  <a:srgbClr val="0093D1"/>
                </a:solidFill>
              </a:rPr>
              <a:t/>
            </a:r>
            <a:br>
              <a:rPr lang="en-IE" sz="3200" b="1" dirty="0" smtClean="0">
                <a:solidFill>
                  <a:srgbClr val="0093D1"/>
                </a:solidFill>
              </a:rPr>
            </a:br>
            <a:r>
              <a:rPr lang="en-IE" sz="3200" b="1" dirty="0">
                <a:solidFill>
                  <a:srgbClr val="0093D1"/>
                </a:solidFill>
              </a:rPr>
              <a:t> </a:t>
            </a:r>
            <a:r>
              <a:rPr lang="en-IE" sz="3200" b="1" dirty="0" smtClean="0">
                <a:solidFill>
                  <a:srgbClr val="0093D1"/>
                </a:solidFill>
              </a:rPr>
              <a:t> Export Grant </a:t>
            </a:r>
            <a:endParaRPr lang="en-IE" sz="3200" dirty="0">
              <a:solidFill>
                <a:srgbClr val="0093D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7" y="1526088"/>
            <a:ext cx="8520735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I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Businesses employing </a:t>
            </a:r>
            <a:r>
              <a:rPr lang="en-IE" sz="2000" dirty="0" smtClean="0">
                <a:solidFill>
                  <a:srgbClr val="000000"/>
                </a:solidFill>
                <a:latin typeface="Calibri"/>
                <a:ea typeface="ＭＳ Ｐゴシック"/>
              </a:rPr>
              <a:t>up to 10 FTEs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IE" sz="2000" dirty="0" smtClean="0">
                <a:solidFill>
                  <a:srgbClr val="000000"/>
                </a:solidFill>
                <a:latin typeface="Calibri"/>
                <a:ea typeface="ＭＳ Ｐゴシック"/>
              </a:rPr>
              <a:t>50% of costs </a:t>
            </a:r>
            <a:r>
              <a:rPr lang="en-I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met, up to </a:t>
            </a:r>
            <a:r>
              <a:rPr lang="en-IE" sz="2000" dirty="0" smtClean="0">
                <a:solidFill>
                  <a:srgbClr val="000000"/>
                </a:solidFill>
                <a:latin typeface="Calibri"/>
                <a:ea typeface="ＭＳ Ｐゴシック"/>
              </a:rPr>
              <a:t>€2.5k grant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I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Explore and Develop New Export Markets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I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</a:rPr>
              <a:t>Manufacturing/I.T.S.; </a:t>
            </a:r>
            <a:r>
              <a:rPr lang="en-I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Eg</a:t>
            </a:r>
            <a:r>
              <a:rPr lang="en-I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. participation at trade fairs, international trade networking events, marketing materials, translation, export websites 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IE" sz="2000" u="sng" dirty="0" smtClean="0">
                <a:solidFill>
                  <a:srgbClr val="000000"/>
                </a:solidFill>
                <a:latin typeface="Calibri"/>
                <a:ea typeface="ＭＳ Ｐゴシック"/>
              </a:rPr>
              <a:t>Application forms available from LEO</a:t>
            </a:r>
            <a:endParaRPr lang="en-IE" sz="2000" dirty="0" smtClean="0">
              <a:solidFill>
                <a:srgbClr val="000000"/>
              </a:solidFill>
              <a:latin typeface="Calibri"/>
              <a:ea typeface="ＭＳ Ｐゴシック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5300" y="-223726"/>
            <a:ext cx="2863205" cy="214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886070"/>
            <a:ext cx="1728192" cy="125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00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448" y="519373"/>
            <a:ext cx="4236576" cy="432197"/>
          </a:xfrm>
        </p:spPr>
        <p:txBody>
          <a:bodyPr>
            <a:noAutofit/>
          </a:bodyPr>
          <a:lstStyle/>
          <a:p>
            <a:pPr algn="l"/>
            <a:r>
              <a:rPr lang="en-IE" sz="3200" b="1" u="sng" dirty="0" smtClean="0">
                <a:solidFill>
                  <a:srgbClr val="0093D1"/>
                </a:solidFill>
              </a:rPr>
              <a:t>Financial supports</a:t>
            </a:r>
            <a:endParaRPr lang="en-IE" sz="3200" u="sng" dirty="0">
              <a:solidFill>
                <a:srgbClr val="0093D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762" y="1545637"/>
            <a:ext cx="82327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IE" sz="2400" b="1" dirty="0" smtClean="0">
                <a:solidFill>
                  <a:srgbClr val="000000"/>
                </a:solidFill>
                <a:latin typeface="Calibri"/>
                <a:ea typeface="ＭＳ Ｐゴシック"/>
              </a:rPr>
              <a:t>MFI</a:t>
            </a:r>
            <a:r>
              <a:rPr lang="en-I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 </a:t>
            </a:r>
            <a:r>
              <a:rPr lang="en-I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(</a:t>
            </a:r>
            <a:r>
              <a:rPr lang="en-IE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all sectors</a:t>
            </a:r>
            <a:r>
              <a:rPr lang="en-I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, non-secured loans &lt;€25k, via LEO)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IE" sz="2400" b="1" dirty="0" smtClean="0">
                <a:solidFill>
                  <a:srgbClr val="000000"/>
                </a:solidFill>
                <a:latin typeface="Calibri"/>
                <a:ea typeface="ＭＳ Ｐゴシック"/>
              </a:rPr>
              <a:t>SBCI</a:t>
            </a:r>
            <a:r>
              <a:rPr lang="en-I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 </a:t>
            </a:r>
            <a:r>
              <a:rPr lang="en-I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(</a:t>
            </a:r>
            <a:r>
              <a:rPr lang="en-I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Brexit</a:t>
            </a:r>
            <a:r>
              <a:rPr lang="en-I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 loans &gt;€25k &lt;€1.5m, via pillar banks)</a:t>
            </a:r>
            <a:endParaRPr lang="en-IE" sz="2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ＭＳ Ｐゴシック"/>
            </a:endParaRP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IE" sz="2400" b="1" dirty="0" smtClean="0">
                <a:solidFill>
                  <a:srgbClr val="000000"/>
                </a:solidFill>
                <a:latin typeface="Calibri"/>
                <a:ea typeface="ＭＳ Ｐゴシック"/>
              </a:rPr>
              <a:t>LEO Grant supports </a:t>
            </a:r>
            <a:r>
              <a:rPr lang="en-I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(Manufacturing/I.T.S.)</a:t>
            </a:r>
            <a:endParaRPr lang="en-IE" sz="2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ＭＳ Ｐゴシック"/>
            </a:endParaRP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IE" sz="2400" b="1" dirty="0" smtClean="0">
                <a:solidFill>
                  <a:srgbClr val="000000"/>
                </a:solidFill>
                <a:latin typeface="Calibri"/>
                <a:ea typeface="ＭＳ Ｐゴシック"/>
              </a:rPr>
              <a:t>Trading </a:t>
            </a:r>
            <a:r>
              <a:rPr lang="en-IE" sz="2400" b="1" dirty="0">
                <a:solidFill>
                  <a:srgbClr val="000000"/>
                </a:solidFill>
                <a:latin typeface="Calibri"/>
                <a:ea typeface="ＭＳ Ｐゴシック"/>
              </a:rPr>
              <a:t>Online Voucher </a:t>
            </a:r>
            <a:r>
              <a:rPr lang="en-IE" sz="2400" b="1" dirty="0" smtClean="0">
                <a:solidFill>
                  <a:srgbClr val="000000"/>
                </a:solidFill>
                <a:latin typeface="Calibri"/>
                <a:ea typeface="ＭＳ Ｐゴシック"/>
              </a:rPr>
              <a:t>Scheme </a:t>
            </a:r>
            <a:r>
              <a:rPr lang="en-I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(training, support and 90% grant up to €2.5k, </a:t>
            </a:r>
            <a:r>
              <a:rPr lang="en-IE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all sectors</a:t>
            </a:r>
            <a:r>
              <a:rPr lang="en-I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,</a:t>
            </a:r>
            <a:r>
              <a:rPr lang="en-I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 via LEO)</a:t>
            </a:r>
            <a:endParaRPr lang="en-IE" sz="2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ＭＳ Ｐゴシック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5" y="-20538"/>
            <a:ext cx="4173035" cy="164313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6300" y="4070350"/>
            <a:ext cx="31877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23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 noChangeArrowheads="1"/>
          </p:cNvSpPr>
          <p:nvPr>
            <p:ph type="title"/>
          </p:nvPr>
        </p:nvSpPr>
        <p:spPr>
          <a:xfrm>
            <a:off x="685800" y="-28575"/>
            <a:ext cx="7772400" cy="547688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rgbClr val="00B0F0"/>
                </a:solidFill>
                <a:latin typeface="Calibri Light" pitchFamily="34" charset="0"/>
              </a:rPr>
              <a:t>Border Region Stimulus Package</a:t>
            </a:r>
            <a:endParaRPr lang="en-IE" altLang="en-US" dirty="0" smtClean="0">
              <a:latin typeface="Calibri Light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F166F12-ACFA-4764-8E0C-FFEFF212DB12}"/>
              </a:ext>
            </a:extLst>
          </p:cNvPr>
          <p:cNvSpPr/>
          <p:nvPr/>
        </p:nvSpPr>
        <p:spPr>
          <a:xfrm>
            <a:off x="304800" y="590549"/>
            <a:ext cx="2611438" cy="37339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IE" sz="1300" b="1" dirty="0">
                <a:solidFill>
                  <a:srgbClr val="FFFFFF"/>
                </a:solidFill>
              </a:rPr>
              <a:t>Budget allocation: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300" dirty="0">
                <a:solidFill>
                  <a:srgbClr val="FFFFFF"/>
                </a:solidFill>
              </a:rPr>
              <a:t>€28m Stimulus Package for four new initiatives 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IE" sz="1300" dirty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IE" sz="1300" b="1" dirty="0">
                <a:solidFill>
                  <a:srgbClr val="FFFFFF"/>
                </a:solidFill>
              </a:rPr>
              <a:t>Purpose of Fund: 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300" dirty="0">
                <a:solidFill>
                  <a:srgbClr val="FFFFFF"/>
                </a:solidFill>
              </a:rPr>
              <a:t>Mitigating the impact of Brexit and other market challenges in the Border Region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IE" sz="1300" dirty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IE" sz="1300" b="1" dirty="0">
                <a:solidFill>
                  <a:srgbClr val="FFFFFF"/>
                </a:solidFill>
              </a:rPr>
              <a:t>Aim: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300" dirty="0">
                <a:solidFill>
                  <a:srgbClr val="FFFFFF"/>
                </a:solidFill>
              </a:rPr>
              <a:t>Strengthening existing initiatives to build increased capability / resilience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300" dirty="0">
                <a:solidFill>
                  <a:srgbClr val="FFFFFF"/>
                </a:solidFill>
              </a:rPr>
              <a:t>Response to the recommendations of the OECD’s review on Irish SMEs </a:t>
            </a:r>
          </a:p>
        </p:txBody>
      </p:sp>
      <p:sp>
        <p:nvSpPr>
          <p:cNvPr id="5124" name="Title 1">
            <a:extLst>
              <a:ext uri="{FF2B5EF4-FFF2-40B4-BE49-F238E27FC236}">
                <a16:creationId xmlns:a16="http://schemas.microsoft.com/office/drawing/2014/main" xmlns="" id="{CD25CAFB-D06D-467C-B724-0BF484495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41" y="426361"/>
            <a:ext cx="5775325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FD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b="1" dirty="0">
                <a:solidFill>
                  <a:srgbClr val="00B0F0"/>
                </a:solidFill>
                <a:latin typeface="Calibri Light" pitchFamily="34" charset="0"/>
              </a:rPr>
              <a:t>Four New Funds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en-US" sz="800" b="1" dirty="0">
              <a:solidFill>
                <a:srgbClr val="00B0F0"/>
              </a:solidFill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IE" altLang="en-US" sz="1200" dirty="0">
                <a:solidFill>
                  <a:srgbClr val="000000"/>
                </a:solidFill>
              </a:rPr>
              <a:t>€3m for the LEOs (in partnership with Enterprise Ireland) for capability development programmes for micro and small enterprises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IE" altLang="en-US" sz="800" dirty="0">
              <a:solidFill>
                <a:srgbClr val="000000"/>
              </a:solidFill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IE" altLang="en-US" sz="1200" dirty="0">
                <a:solidFill>
                  <a:srgbClr val="000000"/>
                </a:solidFill>
              </a:rPr>
              <a:t>€8.5m for an EI</a:t>
            </a:r>
            <a:r>
              <a:rPr lang="en-IE" altLang="en-US" sz="1200" b="1" dirty="0">
                <a:solidFill>
                  <a:srgbClr val="000000"/>
                </a:solidFill>
              </a:rPr>
              <a:t> </a:t>
            </a:r>
            <a:r>
              <a:rPr lang="en-IE" altLang="en-US" sz="1200" dirty="0">
                <a:solidFill>
                  <a:srgbClr val="000000"/>
                </a:solidFill>
              </a:rPr>
              <a:t>Brexit Transformation Fund to assist client companies transform their businesses and diversify markets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IE" altLang="en-US" sz="800" dirty="0">
              <a:solidFill>
                <a:srgbClr val="000000"/>
              </a:solidFill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IE" altLang="en-US" sz="1200" dirty="0">
                <a:solidFill>
                  <a:srgbClr val="000000"/>
                </a:solidFill>
              </a:rPr>
              <a:t>€15m for a competitive Border Enterprise Development Fund to build enterprise capability and resilience. Administered by Enterprise Ireland on behalf of the Department of Business, Enterprise and Innovation 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IE" altLang="en-US" sz="800" dirty="0">
              <a:solidFill>
                <a:srgbClr val="000000"/>
              </a:solidFill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IE" altLang="en-US" sz="1200" dirty="0">
                <a:solidFill>
                  <a:srgbClr val="000000"/>
                </a:solidFill>
              </a:rPr>
              <a:t>€1.5m for Science Foundation Ireland Fellowship Programme placing research and innovation capability in businesses across the 6 counties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048003" y="3076575"/>
            <a:ext cx="5637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alt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093BD5A5-4DB4-4ACF-AE1A-58D7086F9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542702"/>
              </p:ext>
            </p:extLst>
          </p:nvPr>
        </p:nvGraphicFramePr>
        <p:xfrm>
          <a:off x="3409950" y="2911508"/>
          <a:ext cx="5219700" cy="1614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526">
                  <a:extLst>
                    <a:ext uri="{9D8B030D-6E8A-4147-A177-3AD203B41FA5}">
                      <a16:colId xmlns:a16="http://schemas.microsoft.com/office/drawing/2014/main" xmlns="" val="4098340906"/>
                    </a:ext>
                  </a:extLst>
                </a:gridCol>
                <a:gridCol w="1152046">
                  <a:extLst>
                    <a:ext uri="{9D8B030D-6E8A-4147-A177-3AD203B41FA5}">
                      <a16:colId xmlns:a16="http://schemas.microsoft.com/office/drawing/2014/main" xmlns="" val="3370372859"/>
                    </a:ext>
                  </a:extLst>
                </a:gridCol>
                <a:gridCol w="1033128">
                  <a:extLst>
                    <a:ext uri="{9D8B030D-6E8A-4147-A177-3AD203B41FA5}">
                      <a16:colId xmlns:a16="http://schemas.microsoft.com/office/drawing/2014/main" xmlns="" val="1171024684"/>
                    </a:ext>
                  </a:extLst>
                </a:gridCol>
              </a:tblGrid>
              <a:tr h="243154">
                <a:tc>
                  <a:txBody>
                    <a:bodyPr/>
                    <a:lstStyle/>
                    <a:p>
                      <a:pPr algn="ctr"/>
                      <a:r>
                        <a:rPr lang="en-IE" sz="900" b="1" dirty="0">
                          <a:solidFill>
                            <a:schemeClr val="tx1"/>
                          </a:solidFill>
                        </a:rPr>
                        <a:t>Initiative </a:t>
                      </a:r>
                    </a:p>
                  </a:txBody>
                  <a:tcPr marL="91450" marR="91450" marT="34289" marB="3428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900" b="1" dirty="0">
                          <a:solidFill>
                            <a:schemeClr val="tx1"/>
                          </a:solidFill>
                        </a:rPr>
                        <a:t>Allocation</a:t>
                      </a:r>
                    </a:p>
                  </a:txBody>
                  <a:tcPr marL="91450" marR="91450" marT="34289" marB="3428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900" b="1" dirty="0">
                          <a:solidFill>
                            <a:schemeClr val="tx1"/>
                          </a:solidFill>
                        </a:rPr>
                        <a:t>Lead</a:t>
                      </a:r>
                    </a:p>
                  </a:txBody>
                  <a:tcPr marL="91450" marR="91450" marT="34289" marB="3428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0342039"/>
                  </a:ext>
                </a:extLst>
              </a:tr>
              <a:tr h="342899">
                <a:tc>
                  <a:txBody>
                    <a:bodyPr/>
                    <a:lstStyle/>
                    <a:p>
                      <a:pPr algn="l"/>
                      <a:r>
                        <a:rPr lang="en-IE" altLang="en-US" sz="900" dirty="0"/>
                        <a:t>LEO capability development programmes</a:t>
                      </a:r>
                    </a:p>
                    <a:p>
                      <a:pPr algn="l"/>
                      <a:endParaRPr lang="en-IE" sz="900" dirty="0"/>
                    </a:p>
                  </a:txBody>
                  <a:tcPr marL="91450" marR="91450" marT="34289" marB="3428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900" dirty="0"/>
                        <a:t>€3m</a:t>
                      </a:r>
                    </a:p>
                  </a:txBody>
                  <a:tcPr marL="91450" marR="91450" marT="34289" marB="3428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900" dirty="0"/>
                        <a:t>LEO and EI</a:t>
                      </a:r>
                    </a:p>
                  </a:txBody>
                  <a:tcPr marL="91450" marR="91450" marT="34289" marB="3428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8899537"/>
                  </a:ext>
                </a:extLst>
              </a:tr>
              <a:tr h="342899">
                <a:tc>
                  <a:txBody>
                    <a:bodyPr/>
                    <a:lstStyle/>
                    <a:p>
                      <a:pPr algn="ctr"/>
                      <a:r>
                        <a:rPr lang="en-IE" altLang="en-US" sz="900" dirty="0"/>
                        <a:t>EI</a:t>
                      </a:r>
                      <a:r>
                        <a:rPr lang="en-IE" altLang="en-US" sz="900" b="1" dirty="0"/>
                        <a:t> </a:t>
                      </a:r>
                      <a:r>
                        <a:rPr lang="en-IE" altLang="en-US" sz="900" dirty="0"/>
                        <a:t>Brexit Transformation Fund </a:t>
                      </a:r>
                    </a:p>
                    <a:p>
                      <a:pPr algn="ctr"/>
                      <a:endParaRPr lang="en-IE" sz="900" dirty="0"/>
                    </a:p>
                  </a:txBody>
                  <a:tcPr marL="91450" marR="91450" marT="34289" marB="3428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900" dirty="0"/>
                        <a:t>€8.5m</a:t>
                      </a:r>
                    </a:p>
                  </a:txBody>
                  <a:tcPr marL="91450" marR="91450" marT="34289" marB="3428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dirty="0"/>
                        <a:t>EI</a:t>
                      </a:r>
                    </a:p>
                  </a:txBody>
                  <a:tcPr marL="91450" marR="91450" marT="34289" marB="3428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0371375"/>
                  </a:ext>
                </a:extLst>
              </a:tr>
              <a:tr h="342899">
                <a:tc>
                  <a:txBody>
                    <a:bodyPr/>
                    <a:lstStyle/>
                    <a:p>
                      <a:pPr algn="ctr"/>
                      <a:r>
                        <a:rPr lang="en-IE" sz="900" dirty="0"/>
                        <a:t>Border Enterprise Development Fund</a:t>
                      </a:r>
                    </a:p>
                  </a:txBody>
                  <a:tcPr marL="91450" marR="91450" marT="34289" marB="3428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900" dirty="0"/>
                        <a:t>€15m</a:t>
                      </a:r>
                    </a:p>
                  </a:txBody>
                  <a:tcPr marL="91450" marR="91450" marT="34289" marB="3428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900" dirty="0"/>
                        <a:t>EI on behalf of DBEI</a:t>
                      </a:r>
                    </a:p>
                  </a:txBody>
                  <a:tcPr marL="91450" marR="91450" marT="34289" marB="3428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6656702"/>
                  </a:ext>
                </a:extLst>
              </a:tr>
              <a:tr h="342887">
                <a:tc>
                  <a:txBody>
                    <a:bodyPr/>
                    <a:lstStyle/>
                    <a:p>
                      <a:pPr algn="ctr"/>
                      <a:r>
                        <a:rPr lang="en-IE" sz="900" dirty="0"/>
                        <a:t>Industry Fellowship Programme</a:t>
                      </a:r>
                    </a:p>
                    <a:p>
                      <a:pPr algn="ctr"/>
                      <a:endParaRPr lang="en-IE" sz="900" dirty="0"/>
                    </a:p>
                  </a:txBody>
                  <a:tcPr marL="91433" marR="91433" marT="34283" marB="3428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900" dirty="0"/>
                        <a:t>€1.5m</a:t>
                      </a:r>
                    </a:p>
                  </a:txBody>
                  <a:tcPr marL="91433" marR="91433" marT="34283" marB="3428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900" dirty="0"/>
                        <a:t>SFI</a:t>
                      </a:r>
                    </a:p>
                  </a:txBody>
                  <a:tcPr marL="91433" marR="91433" marT="34283" marB="3428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1384600"/>
                  </a:ext>
                </a:extLst>
              </a:tr>
            </a:tbl>
          </a:graphicData>
        </a:graphic>
      </p:graphicFrame>
      <p:pic>
        <p:nvPicPr>
          <p:cNvPr id="310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9763" y="4480323"/>
            <a:ext cx="1416050" cy="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3438" y="4536282"/>
            <a:ext cx="2055812" cy="4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6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8" y="4494610"/>
            <a:ext cx="1141413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36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370" y="474469"/>
            <a:ext cx="7424860" cy="4083783"/>
          </a:xfrm>
        </p:spPr>
        <p:txBody>
          <a:bodyPr>
            <a:noAutofit/>
          </a:bodyPr>
          <a:lstStyle/>
          <a:p>
            <a:r>
              <a:rPr lang="en-IE" sz="2400" b="1" dirty="0" smtClean="0">
                <a:solidFill>
                  <a:schemeClr val="tx2"/>
                </a:solidFill>
                <a:latin typeface="+mn-lt"/>
              </a:rPr>
              <a:t>Thank you </a:t>
            </a:r>
            <a:br>
              <a:rPr lang="en-IE" sz="2400" b="1" dirty="0" smtClean="0">
                <a:solidFill>
                  <a:schemeClr val="tx2"/>
                </a:solidFill>
                <a:latin typeface="+mn-lt"/>
              </a:rPr>
            </a:br>
            <a:r>
              <a:rPr lang="en-IE" sz="3200" b="1" dirty="0" smtClean="0">
                <a:solidFill>
                  <a:schemeClr val="tx2"/>
                </a:solidFill>
              </a:rPr>
              <a:t/>
            </a:r>
            <a:br>
              <a:rPr lang="en-IE" sz="3200" b="1" dirty="0" smtClean="0">
                <a:solidFill>
                  <a:schemeClr val="tx2"/>
                </a:solidFill>
              </a:rPr>
            </a:br>
            <a:r>
              <a:rPr lang="en-IE" sz="2200" dirty="0" smtClean="0">
                <a:solidFill>
                  <a:schemeClr val="tx2"/>
                </a:solidFill>
                <a:latin typeface="+mn-lt"/>
              </a:rPr>
              <a:t>Local Enterprise Office, </a:t>
            </a:r>
            <a:br>
              <a:rPr lang="en-IE" sz="2200" dirty="0" smtClean="0">
                <a:solidFill>
                  <a:schemeClr val="tx2"/>
                </a:solidFill>
                <a:latin typeface="+mn-lt"/>
              </a:rPr>
            </a:br>
            <a:r>
              <a:rPr lang="en-IE" sz="2200" dirty="0" smtClean="0">
                <a:solidFill>
                  <a:schemeClr val="tx2"/>
                </a:solidFill>
                <a:latin typeface="+mn-lt"/>
              </a:rPr>
              <a:t>Louth County Council</a:t>
            </a:r>
            <a:br>
              <a:rPr lang="en-IE" sz="2200" dirty="0" smtClean="0">
                <a:solidFill>
                  <a:schemeClr val="tx2"/>
                </a:solidFill>
                <a:latin typeface="+mn-lt"/>
              </a:rPr>
            </a:br>
            <a:r>
              <a:rPr lang="en-IE" sz="2200" dirty="0" smtClean="0">
                <a:solidFill>
                  <a:schemeClr val="tx2"/>
                </a:solidFill>
                <a:latin typeface="+mn-lt"/>
              </a:rPr>
              <a:t>Town Hall, Dundalk</a:t>
            </a:r>
            <a:br>
              <a:rPr lang="en-IE" sz="2200" dirty="0" smtClean="0">
                <a:solidFill>
                  <a:schemeClr val="tx2"/>
                </a:solidFill>
                <a:latin typeface="+mn-lt"/>
              </a:rPr>
            </a:br>
            <a:r>
              <a:rPr lang="en-IE" sz="22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IE" sz="2200" dirty="0" smtClean="0">
                <a:solidFill>
                  <a:schemeClr val="tx2"/>
                </a:solidFill>
                <a:latin typeface="+mn-lt"/>
              </a:rPr>
            </a:br>
            <a:r>
              <a:rPr lang="en-IE" sz="22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IE" sz="2200" dirty="0" smtClean="0">
                <a:solidFill>
                  <a:schemeClr val="tx2"/>
                </a:solidFill>
                <a:latin typeface="+mn-lt"/>
              </a:rPr>
            </a:br>
            <a:r>
              <a:rPr lang="en-IE" sz="2200" b="1" dirty="0" smtClean="0">
                <a:solidFill>
                  <a:schemeClr val="tx2"/>
                </a:solidFill>
                <a:latin typeface="+mn-lt"/>
              </a:rPr>
              <a:t>T:</a:t>
            </a:r>
            <a:r>
              <a:rPr lang="en-IE" sz="2200" dirty="0" smtClean="0">
                <a:solidFill>
                  <a:schemeClr val="tx2"/>
                </a:solidFill>
                <a:latin typeface="+mn-lt"/>
              </a:rPr>
              <a:t> 1890 202 303   </a:t>
            </a:r>
            <a:r>
              <a:rPr lang="en-IE" sz="2200" b="1" dirty="0" smtClean="0">
                <a:solidFill>
                  <a:schemeClr val="tx2"/>
                </a:solidFill>
                <a:latin typeface="+mn-lt"/>
              </a:rPr>
              <a:t>E:</a:t>
            </a:r>
            <a:r>
              <a:rPr lang="en-IE" sz="2200" dirty="0" smtClean="0">
                <a:solidFill>
                  <a:schemeClr val="tx2"/>
                </a:solidFill>
                <a:latin typeface="+mn-lt"/>
              </a:rPr>
              <a:t> info@leo.louthcoco.ie</a:t>
            </a:r>
            <a:br>
              <a:rPr lang="en-IE" sz="2200" dirty="0" smtClean="0">
                <a:solidFill>
                  <a:schemeClr val="tx2"/>
                </a:solidFill>
                <a:latin typeface="+mn-lt"/>
              </a:rPr>
            </a:br>
            <a:r>
              <a:rPr lang="en-IE" sz="2200" b="1" dirty="0" smtClean="0">
                <a:solidFill>
                  <a:schemeClr val="tx2"/>
                </a:solidFill>
                <a:latin typeface="+mn-lt"/>
              </a:rPr>
              <a:t>W:</a:t>
            </a:r>
            <a:r>
              <a:rPr lang="en-IE" sz="2200" dirty="0" smtClean="0">
                <a:solidFill>
                  <a:schemeClr val="tx2"/>
                </a:solidFill>
                <a:latin typeface="+mn-lt"/>
              </a:rPr>
              <a:t> 	</a:t>
            </a:r>
            <a:r>
              <a:rPr lang="en-IE" sz="2200" dirty="0" smtClean="0">
                <a:solidFill>
                  <a:schemeClr val="tx2"/>
                </a:solidFill>
                <a:latin typeface="+mn-lt"/>
                <a:hlinkClick r:id="rId3"/>
              </a:rPr>
              <a:t>www.localenterprise.ie/Louth</a:t>
            </a:r>
            <a:r>
              <a:rPr lang="en-IE" sz="22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IE" sz="2200" dirty="0" smtClean="0">
                <a:solidFill>
                  <a:schemeClr val="tx2"/>
                </a:solidFill>
                <a:latin typeface="+mn-lt"/>
              </a:rPr>
            </a:br>
            <a:r>
              <a:rPr lang="en-IE" sz="12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IE" sz="1200" dirty="0" smtClean="0">
                <a:solidFill>
                  <a:schemeClr val="tx2"/>
                </a:solidFill>
                <a:latin typeface="+mn-lt"/>
              </a:rPr>
            </a:br>
            <a:r>
              <a:rPr lang="en-IE" sz="1200" dirty="0" smtClean="0">
                <a:solidFill>
                  <a:schemeClr val="tx2"/>
                </a:solidFill>
                <a:latin typeface="+mn-lt"/>
              </a:rPr>
              <a:t>	</a:t>
            </a:r>
            <a:r>
              <a:rPr lang="en-IE" sz="2200" dirty="0" smtClean="0">
                <a:solidFill>
                  <a:schemeClr val="tx2"/>
                </a:solidFill>
                <a:latin typeface="+mn-lt"/>
                <a:hlinkClick r:id="rId4"/>
              </a:rPr>
              <a:t>www.prepareforbrexit.com</a:t>
            </a:r>
            <a:r>
              <a:rPr lang="en-IE" sz="2200" dirty="0" smtClean="0">
                <a:solidFill>
                  <a:schemeClr val="tx2"/>
                </a:solidFill>
                <a:latin typeface="+mn-lt"/>
              </a:rPr>
              <a:t> </a:t>
            </a:r>
            <a:br>
              <a:rPr lang="en-IE" sz="2200" dirty="0" smtClean="0">
                <a:solidFill>
                  <a:schemeClr val="tx2"/>
                </a:solidFill>
                <a:latin typeface="+mn-lt"/>
              </a:rPr>
            </a:br>
            <a:r>
              <a:rPr lang="en-IE" sz="12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IE" sz="1200" dirty="0" smtClean="0">
                <a:solidFill>
                  <a:schemeClr val="tx2"/>
                </a:solidFill>
                <a:latin typeface="+mn-lt"/>
              </a:rPr>
            </a:br>
            <a:r>
              <a:rPr lang="en-IE" sz="2200" dirty="0" smtClean="0">
                <a:solidFill>
                  <a:schemeClr val="tx2"/>
                </a:solidFill>
                <a:latin typeface="+mn-lt"/>
              </a:rPr>
              <a:t>	</a:t>
            </a:r>
            <a:r>
              <a:rPr lang="en-IE" sz="2200" b="1" dirty="0" smtClean="0">
                <a:ea typeface="ＭＳ Ｐゴシック"/>
                <a:hlinkClick r:id="rId5"/>
              </a:rPr>
              <a:t>www.gov.ie/Brexit</a:t>
            </a:r>
            <a:r>
              <a:rPr lang="en-IE" sz="2200" b="1" dirty="0">
                <a:ea typeface="ＭＳ Ｐゴシック"/>
              </a:rPr>
              <a:t/>
            </a:r>
            <a:br>
              <a:rPr lang="en-IE" sz="2200" b="1" dirty="0">
                <a:ea typeface="ＭＳ Ｐゴシック"/>
              </a:rPr>
            </a:br>
            <a:endParaRPr lang="en-IE" sz="2200" dirty="0">
              <a:solidFill>
                <a:srgbClr val="00B0F0"/>
              </a:solidFill>
            </a:endParaRPr>
          </a:p>
        </p:txBody>
      </p:sp>
      <p:pic>
        <p:nvPicPr>
          <p:cNvPr id="6" name="Picture 5" descr="LEO_English_PO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698" y="-8346"/>
            <a:ext cx="2049302" cy="1946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607" y="3389376"/>
            <a:ext cx="3070513" cy="130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975808" y="172320"/>
            <a:ext cx="5253784" cy="470987"/>
          </a:xfrm>
        </p:spPr>
        <p:txBody>
          <a:bodyPr/>
          <a:lstStyle/>
          <a:p>
            <a:r>
              <a:rPr lang="en-US" dirty="0" smtClean="0"/>
              <a:t>LEO Louth – First Stop Shop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ECE369C-A1CE-BA48-A31E-C5B74678F1AD}"/>
              </a:ext>
            </a:extLst>
          </p:cNvPr>
          <p:cNvSpPr txBox="1"/>
          <p:nvPr/>
        </p:nvSpPr>
        <p:spPr>
          <a:xfrm>
            <a:off x="504000" y="4484034"/>
            <a:ext cx="260465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</a:rPr>
              <a:t>LocalEnterprise.ie</a:t>
            </a:r>
            <a:endParaRPr lang="en-US" sz="1100" b="1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#</a:t>
            </a:r>
            <a:r>
              <a:rPr lang="en-US" sz="1100" dirty="0" err="1">
                <a:solidFill>
                  <a:schemeClr val="bg1"/>
                </a:solidFill>
              </a:rPr>
              <a:t>MakingItHappen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21368"/>
            <a:ext cx="20907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Revenue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480" y="2037376"/>
            <a:ext cx="12239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680" y="2888064"/>
            <a:ext cx="2446338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22" y="1018316"/>
            <a:ext cx="2217322" cy="8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654" y="3496815"/>
            <a:ext cx="164306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91992" y="3668463"/>
            <a:ext cx="14287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35178" y="2966690"/>
            <a:ext cx="2319337" cy="126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5962" y="3896005"/>
            <a:ext cx="3132934" cy="54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4730" y="2398479"/>
            <a:ext cx="1667270" cy="89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://shilrani.files.wordpress.com/2011/07/pastorron7-wordpress-com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4078" y="1871226"/>
            <a:ext cx="1488642" cy="18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2720" y="783482"/>
            <a:ext cx="2509194" cy="1007054"/>
          </a:xfrm>
          <a:prstGeom prst="rect">
            <a:avLst/>
          </a:prstGeom>
        </p:spPr>
      </p:pic>
      <p:pic>
        <p:nvPicPr>
          <p:cNvPr id="17" name="Picture 1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9824" y="1171608"/>
            <a:ext cx="948865" cy="94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536926" y="3767277"/>
            <a:ext cx="230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000000"/>
                </a:solidFill>
              </a:rPr>
              <a:t>Louth County Enterprise Fund</a:t>
            </a:r>
            <a:endParaRPr lang="en-IE" i="1" dirty="0">
              <a:solidFill>
                <a:srgbClr val="000000"/>
              </a:solidFill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6170" y="2659406"/>
            <a:ext cx="996702" cy="92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546" y="2052066"/>
            <a:ext cx="2857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765257" y="1105318"/>
            <a:ext cx="8196181" cy="3309335"/>
          </a:xfrm>
        </p:spPr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195295" y="336884"/>
            <a:ext cx="6766143" cy="622607"/>
          </a:xfrm>
        </p:spPr>
        <p:txBody>
          <a:bodyPr/>
          <a:lstStyle/>
          <a:p>
            <a:r>
              <a:rPr lang="en-IE" dirty="0" smtClean="0"/>
              <a:t>End of Transition Period </a:t>
            </a:r>
            <a:r>
              <a:rPr lang="en-IE" sz="2000" i="1" dirty="0" smtClean="0"/>
              <a:t>(as at </a:t>
            </a:r>
            <a:r>
              <a:rPr lang="en-IE" sz="2000" i="1" dirty="0" smtClean="0"/>
              <a:t>Tues, 29</a:t>
            </a:r>
            <a:r>
              <a:rPr lang="en-IE" sz="2000" i="1" baseline="30000" dirty="0" smtClean="0"/>
              <a:t>th</a:t>
            </a:r>
            <a:r>
              <a:rPr lang="en-IE" sz="2000" i="1" dirty="0" smtClean="0"/>
              <a:t>Sept)</a:t>
            </a:r>
            <a:endParaRPr lang="en-IE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97" y="902371"/>
            <a:ext cx="8855242" cy="435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419" y="357355"/>
            <a:ext cx="7560890" cy="432197"/>
          </a:xfrm>
        </p:spPr>
        <p:txBody>
          <a:bodyPr>
            <a:normAutofit fontScale="90000"/>
          </a:bodyPr>
          <a:lstStyle/>
          <a:p>
            <a:r>
              <a:rPr lang="en-IE" sz="3000" b="1" dirty="0" err="1" smtClean="0">
                <a:solidFill>
                  <a:srgbClr val="0093D1"/>
                </a:solidFill>
                <a:latin typeface="+mn-lt"/>
              </a:rPr>
              <a:t>Brexit</a:t>
            </a:r>
            <a:r>
              <a:rPr lang="en-IE" sz="3000" b="1" dirty="0" smtClean="0">
                <a:solidFill>
                  <a:srgbClr val="0093D1"/>
                </a:solidFill>
                <a:latin typeface="+mn-lt"/>
              </a:rPr>
              <a:t>: UK – EU Negotiations</a:t>
            </a:r>
            <a:endParaRPr lang="en-IE" sz="3000" b="1" dirty="0">
              <a:solidFill>
                <a:srgbClr val="0093D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842" y="1125520"/>
            <a:ext cx="7704856" cy="3315815"/>
          </a:xfrm>
        </p:spPr>
        <p:txBody>
          <a:bodyPr>
            <a:noAutofit/>
          </a:bodyPr>
          <a:lstStyle/>
          <a:p>
            <a:r>
              <a:rPr lang="en-IE" sz="2000" u="sng" dirty="0" smtClean="0"/>
              <a:t>Best possible </a:t>
            </a:r>
            <a:r>
              <a:rPr lang="en-IE" sz="2000" u="sng" dirty="0"/>
              <a:t>trade negotiation outcome for Ireland </a:t>
            </a:r>
            <a:r>
              <a:rPr lang="en-IE" sz="2000" dirty="0"/>
              <a:t>would be an agreement that has an acceptable balance of rights and obligations for all parties and with the following main elements: </a:t>
            </a:r>
          </a:p>
          <a:p>
            <a:endParaRPr lang="en-IE" sz="1200" dirty="0" smtClean="0"/>
          </a:p>
          <a:p>
            <a:pPr>
              <a:buFont typeface="Arial" pitchFamily="34" charset="0"/>
              <a:buChar char="•"/>
            </a:pPr>
            <a:r>
              <a:rPr lang="en-IE" sz="2000" dirty="0" smtClean="0"/>
              <a:t>No </a:t>
            </a:r>
            <a:r>
              <a:rPr lang="en-IE" sz="2000" dirty="0"/>
              <a:t>tariffs </a:t>
            </a:r>
            <a:endParaRPr lang="en-IE" sz="2000" dirty="0" smtClean="0"/>
          </a:p>
          <a:p>
            <a:pPr>
              <a:buFont typeface="Arial" pitchFamily="34" charset="0"/>
              <a:buChar char="•"/>
            </a:pPr>
            <a:r>
              <a:rPr lang="en-IE" sz="2000" dirty="0" smtClean="0"/>
              <a:t>Large </a:t>
            </a:r>
            <a:r>
              <a:rPr lang="en-IE" sz="2000" dirty="0"/>
              <a:t>quotas for agricultural products </a:t>
            </a:r>
            <a:endParaRPr lang="en-IE" sz="2000" dirty="0" smtClean="0"/>
          </a:p>
          <a:p>
            <a:pPr>
              <a:buFont typeface="Arial" pitchFamily="34" charset="0"/>
              <a:buChar char="•"/>
            </a:pPr>
            <a:r>
              <a:rPr lang="en-IE" sz="2000" dirty="0" smtClean="0"/>
              <a:t>Low </a:t>
            </a:r>
            <a:r>
              <a:rPr lang="en-IE" sz="2000" dirty="0"/>
              <a:t>border costs </a:t>
            </a:r>
            <a:endParaRPr lang="en-IE" sz="2000" dirty="0" smtClean="0"/>
          </a:p>
          <a:p>
            <a:pPr>
              <a:buFont typeface="Arial" pitchFamily="34" charset="0"/>
              <a:buChar char="•"/>
            </a:pPr>
            <a:r>
              <a:rPr lang="en-IE" sz="2000" dirty="0" err="1" smtClean="0"/>
              <a:t>Landbridge</a:t>
            </a:r>
            <a:r>
              <a:rPr lang="en-IE" sz="2000" dirty="0" smtClean="0"/>
              <a:t> </a:t>
            </a:r>
            <a:r>
              <a:rPr lang="en-IE" sz="2000" dirty="0"/>
              <a:t>transit </a:t>
            </a:r>
            <a:r>
              <a:rPr lang="en-IE" sz="2000" dirty="0" smtClean="0"/>
              <a:t>/flow</a:t>
            </a:r>
          </a:p>
          <a:p>
            <a:pPr>
              <a:buFont typeface="Arial" pitchFamily="34" charset="0"/>
              <a:buChar char="•"/>
            </a:pPr>
            <a:r>
              <a:rPr lang="en-IE" sz="2000" dirty="0" smtClean="0"/>
              <a:t>Low </a:t>
            </a:r>
            <a:r>
              <a:rPr lang="en-IE" sz="2000" dirty="0"/>
              <a:t>regulatory divergence </a:t>
            </a:r>
            <a:endParaRPr lang="en-IE" sz="2000" dirty="0" smtClean="0"/>
          </a:p>
          <a:p>
            <a:pPr>
              <a:buFont typeface="Arial" pitchFamily="34" charset="0"/>
              <a:buChar char="•"/>
            </a:pPr>
            <a:r>
              <a:rPr lang="en-IE" sz="2000" dirty="0" smtClean="0"/>
              <a:t>Low </a:t>
            </a:r>
            <a:r>
              <a:rPr lang="en-IE" sz="2000" dirty="0"/>
              <a:t>barriers for service trade </a:t>
            </a:r>
          </a:p>
        </p:txBody>
      </p:sp>
    </p:spTree>
    <p:extLst>
      <p:ext uri="{BB962C8B-B14F-4D97-AF65-F5344CB8AC3E}">
        <p14:creationId xmlns:p14="http://schemas.microsoft.com/office/powerpoint/2010/main" val="28250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478" y="357355"/>
            <a:ext cx="7560890" cy="432197"/>
          </a:xfrm>
        </p:spPr>
        <p:txBody>
          <a:bodyPr>
            <a:noAutofit/>
          </a:bodyPr>
          <a:lstStyle/>
          <a:p>
            <a:pPr algn="l"/>
            <a:r>
              <a:rPr lang="en-IE" sz="3000" b="1" dirty="0" err="1">
                <a:solidFill>
                  <a:srgbClr val="0093D1"/>
                </a:solidFill>
              </a:rPr>
              <a:t>Brexit</a:t>
            </a:r>
            <a:r>
              <a:rPr lang="en-IE" sz="3000" b="1" dirty="0">
                <a:solidFill>
                  <a:srgbClr val="0093D1"/>
                </a:solidFill>
              </a:rPr>
              <a:t> – top of </a:t>
            </a:r>
            <a:r>
              <a:rPr lang="en-IE" sz="3000" b="1" dirty="0" smtClean="0">
                <a:solidFill>
                  <a:srgbClr val="0093D1"/>
                </a:solidFill>
              </a:rPr>
              <a:t>Ireland’s </a:t>
            </a:r>
            <a:br>
              <a:rPr lang="en-IE" sz="3000" b="1" dirty="0" smtClean="0">
                <a:solidFill>
                  <a:srgbClr val="0093D1"/>
                </a:solidFill>
              </a:rPr>
            </a:br>
            <a:r>
              <a:rPr lang="en-IE" sz="3000" b="1" dirty="0">
                <a:solidFill>
                  <a:srgbClr val="0093D1"/>
                </a:solidFill>
              </a:rPr>
              <a:t> </a:t>
            </a:r>
            <a:r>
              <a:rPr lang="en-IE" sz="3000" b="1" dirty="0" smtClean="0">
                <a:solidFill>
                  <a:srgbClr val="0093D1"/>
                </a:solidFill>
              </a:rPr>
              <a:t>              Enterprise agenda</a:t>
            </a:r>
            <a:endParaRPr lang="en-IE" sz="3000" dirty="0">
              <a:solidFill>
                <a:srgbClr val="0093D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802" y="1340463"/>
            <a:ext cx="8136904" cy="3726414"/>
          </a:xfrm>
        </p:spPr>
        <p:txBody>
          <a:bodyPr>
            <a:noAutofit/>
          </a:bodyPr>
          <a:lstStyle/>
          <a:p>
            <a:pPr marL="285750" indent="-285750"/>
            <a:r>
              <a:rPr lang="en-IE" sz="2000" dirty="0" smtClean="0">
                <a:solidFill>
                  <a:prstClr val="black"/>
                </a:solidFill>
              </a:rPr>
              <a:t>Most </a:t>
            </a:r>
            <a:r>
              <a:rPr lang="en-IE" sz="2000" dirty="0">
                <a:solidFill>
                  <a:prstClr val="black"/>
                </a:solidFill>
              </a:rPr>
              <a:t>significant economic challenge of </a:t>
            </a:r>
            <a:endParaRPr lang="en-IE" sz="20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IE" sz="2000" dirty="0">
                <a:solidFill>
                  <a:prstClr val="black"/>
                </a:solidFill>
              </a:rPr>
              <a:t>	</a:t>
            </a:r>
            <a:r>
              <a:rPr lang="en-IE" sz="2000" dirty="0" smtClean="0">
                <a:solidFill>
                  <a:prstClr val="black"/>
                </a:solidFill>
              </a:rPr>
              <a:t>past 40 </a:t>
            </a:r>
            <a:r>
              <a:rPr lang="en-IE" sz="2000" dirty="0">
                <a:solidFill>
                  <a:prstClr val="black"/>
                </a:solidFill>
              </a:rPr>
              <a:t>years</a:t>
            </a:r>
          </a:p>
          <a:p>
            <a:pPr marL="457200" indent="-457200">
              <a:defRPr/>
            </a:pPr>
            <a:r>
              <a:rPr lang="en-IE" sz="2000" dirty="0" smtClean="0">
                <a:solidFill>
                  <a:prstClr val="black"/>
                </a:solidFill>
              </a:rPr>
              <a:t>Huge </a:t>
            </a:r>
            <a:r>
              <a:rPr lang="en-IE" sz="2000" dirty="0">
                <a:solidFill>
                  <a:prstClr val="black"/>
                </a:solidFill>
              </a:rPr>
              <a:t>challenge for Irish companies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IE" sz="2000" dirty="0" smtClean="0">
                <a:solidFill>
                  <a:prstClr val="black"/>
                </a:solidFill>
              </a:rPr>
              <a:t>UK </a:t>
            </a:r>
            <a:r>
              <a:rPr lang="en-IE" sz="2000" dirty="0">
                <a:solidFill>
                  <a:prstClr val="black"/>
                </a:solidFill>
              </a:rPr>
              <a:t>is largest market for </a:t>
            </a:r>
            <a:r>
              <a:rPr lang="en-IE" sz="2000" dirty="0" smtClean="0">
                <a:solidFill>
                  <a:prstClr val="black"/>
                </a:solidFill>
              </a:rPr>
              <a:t>Indigenous business </a:t>
            </a:r>
          </a:p>
          <a:p>
            <a:pPr marL="457200" lvl="1" indent="0">
              <a:buNone/>
              <a:defRPr/>
            </a:pPr>
            <a:r>
              <a:rPr lang="en-IE" sz="2000" dirty="0">
                <a:solidFill>
                  <a:prstClr val="black"/>
                </a:solidFill>
              </a:rPr>
              <a:t>	</a:t>
            </a:r>
            <a:r>
              <a:rPr lang="en-IE" sz="2000" dirty="0" smtClean="0">
                <a:solidFill>
                  <a:prstClr val="black"/>
                </a:solidFill>
              </a:rPr>
              <a:t>(</a:t>
            </a:r>
            <a:r>
              <a:rPr lang="en-IE" sz="2000" dirty="0">
                <a:solidFill>
                  <a:prstClr val="black"/>
                </a:solidFill>
              </a:rPr>
              <a:t>€7.5bn </a:t>
            </a:r>
            <a:r>
              <a:rPr lang="en-IE" sz="2000" dirty="0" smtClean="0">
                <a:solidFill>
                  <a:prstClr val="black"/>
                </a:solidFill>
              </a:rPr>
              <a:t>/ 37</a:t>
            </a:r>
            <a:r>
              <a:rPr lang="en-IE" sz="2000" dirty="0">
                <a:solidFill>
                  <a:prstClr val="black"/>
                </a:solidFill>
              </a:rPr>
              <a:t>% of </a:t>
            </a:r>
            <a:r>
              <a:rPr lang="en-IE" sz="2000" dirty="0" smtClean="0">
                <a:solidFill>
                  <a:prstClr val="black"/>
                </a:solidFill>
              </a:rPr>
              <a:t>indigenous exports / </a:t>
            </a:r>
            <a:r>
              <a:rPr lang="en-IE" sz="2000" i="1" dirty="0" smtClean="0">
                <a:solidFill>
                  <a:prstClr val="black"/>
                </a:solidFill>
              </a:rPr>
              <a:t>15% of all exports</a:t>
            </a:r>
            <a:r>
              <a:rPr lang="en-IE" sz="2000" dirty="0" smtClean="0">
                <a:solidFill>
                  <a:prstClr val="black"/>
                </a:solidFill>
              </a:rPr>
              <a:t>)</a:t>
            </a:r>
            <a:endParaRPr lang="en-IE" sz="2000" dirty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ga-IE" sz="2000" dirty="0">
                <a:solidFill>
                  <a:prstClr val="black"/>
                </a:solidFill>
              </a:rPr>
              <a:t>UK is </a:t>
            </a:r>
            <a:r>
              <a:rPr lang="en-IE" sz="2000" dirty="0">
                <a:solidFill>
                  <a:prstClr val="black"/>
                </a:solidFill>
              </a:rPr>
              <a:t>often </a:t>
            </a:r>
            <a:r>
              <a:rPr lang="ga-IE" sz="2000" dirty="0">
                <a:solidFill>
                  <a:prstClr val="black"/>
                </a:solidFill>
              </a:rPr>
              <a:t>first </a:t>
            </a:r>
            <a:r>
              <a:rPr lang="en-IE" sz="2000" dirty="0">
                <a:solidFill>
                  <a:prstClr val="black"/>
                </a:solidFill>
              </a:rPr>
              <a:t>export </a:t>
            </a:r>
            <a:r>
              <a:rPr lang="ga-IE" sz="2000" dirty="0">
                <a:solidFill>
                  <a:prstClr val="black"/>
                </a:solidFill>
              </a:rPr>
              <a:t>marke</a:t>
            </a:r>
            <a:r>
              <a:rPr lang="en-IE" sz="2000" dirty="0">
                <a:solidFill>
                  <a:prstClr val="black"/>
                </a:solidFill>
              </a:rPr>
              <a:t>t, particularly </a:t>
            </a:r>
            <a:r>
              <a:rPr lang="en-IE" sz="2000" dirty="0" smtClean="0">
                <a:solidFill>
                  <a:prstClr val="black"/>
                </a:solidFill>
              </a:rPr>
              <a:t>NI</a:t>
            </a:r>
            <a:endParaRPr lang="en-IE" sz="20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IE" sz="2000" dirty="0" smtClean="0">
                <a:solidFill>
                  <a:prstClr val="black"/>
                </a:solidFill>
              </a:rPr>
              <a:t>Implications </a:t>
            </a:r>
            <a:r>
              <a:rPr lang="en-IE" sz="2000" dirty="0">
                <a:solidFill>
                  <a:prstClr val="black"/>
                </a:solidFill>
              </a:rPr>
              <a:t>for all </a:t>
            </a:r>
            <a:r>
              <a:rPr lang="en-IE" sz="2000" dirty="0" smtClean="0">
                <a:solidFill>
                  <a:prstClr val="black"/>
                </a:solidFill>
              </a:rPr>
              <a:t>sectors, particularly food related</a:t>
            </a:r>
            <a:endParaRPr lang="en-IE" sz="20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alt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Encouraging SMEs to </a:t>
            </a:r>
            <a:r>
              <a:rPr lang="en-GB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prepare for </a:t>
            </a:r>
            <a:r>
              <a:rPr lang="en-GB" altLang="en-US" sz="20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Brexit</a:t>
            </a:r>
            <a:r>
              <a:rPr lang="en-GB" alt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and mobilise now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Objective: St</a:t>
            </a:r>
            <a:r>
              <a:rPr lang="en-GB" altLang="en-US" sz="20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rengthen</a:t>
            </a:r>
            <a:r>
              <a:rPr lang="en-GB" alt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 business </a:t>
            </a:r>
            <a:r>
              <a:rPr lang="en-GB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to deal with any kind of </a:t>
            </a:r>
            <a:r>
              <a:rPr lang="en-GB" altLang="en-US" sz="2000" dirty="0" err="1">
                <a:solidFill>
                  <a:prstClr val="black"/>
                </a:solidFill>
                <a:cs typeface="Arial" panose="020B0604020202020204" pitchFamily="34" charset="0"/>
              </a:rPr>
              <a:t>Brexit</a:t>
            </a:r>
            <a:endParaRPr lang="en-GB" alt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en-IE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-20538"/>
            <a:ext cx="3124842" cy="186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6" y="97101"/>
            <a:ext cx="7560890" cy="432197"/>
          </a:xfrm>
        </p:spPr>
        <p:txBody>
          <a:bodyPr>
            <a:noAutofit/>
          </a:bodyPr>
          <a:lstStyle/>
          <a:p>
            <a:pPr algn="l"/>
            <a:r>
              <a:rPr lang="en-IE" sz="3200" b="1" dirty="0" smtClean="0">
                <a:solidFill>
                  <a:srgbClr val="0093D1"/>
                </a:solidFill>
              </a:rPr>
              <a:t>Nine areas of exposure </a:t>
            </a:r>
            <a:br>
              <a:rPr lang="en-IE" sz="3200" b="1" dirty="0" smtClean="0">
                <a:solidFill>
                  <a:srgbClr val="0093D1"/>
                </a:solidFill>
              </a:rPr>
            </a:br>
            <a:r>
              <a:rPr lang="en-IE" sz="3200" b="1" dirty="0" smtClean="0">
                <a:solidFill>
                  <a:srgbClr val="0093D1"/>
                </a:solidFill>
              </a:rPr>
              <a:t> 	 Businesses need to consider……..</a:t>
            </a:r>
            <a:endParaRPr lang="en-IE" sz="3200" b="1" dirty="0">
              <a:solidFill>
                <a:srgbClr val="0093D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3754" y="1178445"/>
            <a:ext cx="8298355" cy="340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09585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prstClr val="black"/>
                </a:solidFill>
              </a:rPr>
              <a:t>Slowdown </a:t>
            </a:r>
            <a:r>
              <a:rPr lang="en-GB" b="1" dirty="0">
                <a:solidFill>
                  <a:prstClr val="black"/>
                </a:solidFill>
              </a:rPr>
              <a:t>in UK market </a:t>
            </a:r>
            <a:r>
              <a:rPr lang="en-GB" dirty="0">
                <a:solidFill>
                  <a:prstClr val="black"/>
                </a:solidFill>
              </a:rPr>
              <a:t>– </a:t>
            </a:r>
            <a:r>
              <a:rPr lang="en-GB" i="1" dirty="0">
                <a:solidFill>
                  <a:prstClr val="black"/>
                </a:solidFill>
              </a:rPr>
              <a:t>possible market contraction and price pressures</a:t>
            </a:r>
          </a:p>
          <a:p>
            <a:pPr marL="342900" indent="-342900" defTabSz="609585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black"/>
                </a:solidFill>
              </a:rPr>
              <a:t>Currency</a:t>
            </a:r>
            <a:r>
              <a:rPr lang="en-GB" dirty="0">
                <a:solidFill>
                  <a:prstClr val="black"/>
                </a:solidFill>
              </a:rPr>
              <a:t> – </a:t>
            </a:r>
            <a:r>
              <a:rPr lang="en-GB" i="1" dirty="0">
                <a:solidFill>
                  <a:prstClr val="black"/>
                </a:solidFill>
              </a:rPr>
              <a:t>impact on profits; delayed decision making due to uncertainty</a:t>
            </a:r>
            <a:endParaRPr lang="en-GB" dirty="0">
              <a:solidFill>
                <a:prstClr val="black"/>
              </a:solidFill>
            </a:endParaRPr>
          </a:p>
          <a:p>
            <a:pPr marL="342900" indent="-342900" defTabSz="609585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IE" b="1" dirty="0">
                <a:solidFill>
                  <a:prstClr val="black"/>
                </a:solidFill>
              </a:rPr>
              <a:t>Customers</a:t>
            </a:r>
            <a:r>
              <a:rPr lang="en-IE" dirty="0">
                <a:solidFill>
                  <a:prstClr val="black"/>
                </a:solidFill>
              </a:rPr>
              <a:t> – </a:t>
            </a:r>
            <a:r>
              <a:rPr lang="en-IE" i="1" dirty="0">
                <a:solidFill>
                  <a:prstClr val="black"/>
                </a:solidFill>
              </a:rPr>
              <a:t>Brexit will also impact customers of </a:t>
            </a:r>
            <a:r>
              <a:rPr lang="en-IE" i="1" dirty="0" smtClean="0">
                <a:solidFill>
                  <a:prstClr val="black"/>
                </a:solidFill>
              </a:rPr>
              <a:t>Irish businesses /exporters</a:t>
            </a:r>
            <a:endParaRPr lang="en-IE" dirty="0">
              <a:solidFill>
                <a:prstClr val="black"/>
              </a:solidFill>
            </a:endParaRPr>
          </a:p>
          <a:p>
            <a:pPr marL="342900" indent="-342900" defTabSz="609585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black"/>
                </a:solidFill>
              </a:rPr>
              <a:t>Competition</a:t>
            </a:r>
            <a:r>
              <a:rPr lang="en-GB" dirty="0">
                <a:solidFill>
                  <a:prstClr val="black"/>
                </a:solidFill>
              </a:rPr>
              <a:t> – </a:t>
            </a:r>
            <a:r>
              <a:rPr lang="en-GB" i="1" dirty="0">
                <a:solidFill>
                  <a:prstClr val="black"/>
                </a:solidFill>
              </a:rPr>
              <a:t>expect new and increased competition</a:t>
            </a:r>
            <a:endParaRPr lang="en-GB" dirty="0">
              <a:solidFill>
                <a:prstClr val="black"/>
              </a:solidFill>
            </a:endParaRPr>
          </a:p>
          <a:p>
            <a:pPr marL="342900" indent="-342900" defTabSz="609585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IE" b="1" dirty="0">
                <a:solidFill>
                  <a:prstClr val="black"/>
                </a:solidFill>
              </a:rPr>
              <a:t>Supply chain </a:t>
            </a:r>
            <a:r>
              <a:rPr lang="en-IE" i="1" dirty="0">
                <a:solidFill>
                  <a:prstClr val="black"/>
                </a:solidFill>
              </a:rPr>
              <a:t>– impact on cost, certainty and quality</a:t>
            </a:r>
            <a:endParaRPr lang="en-IE" dirty="0">
              <a:solidFill>
                <a:prstClr val="black"/>
              </a:solidFill>
            </a:endParaRPr>
          </a:p>
          <a:p>
            <a:pPr marL="342900" indent="-342900" defTabSz="609585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IE" b="1" dirty="0" smtClean="0">
                <a:solidFill>
                  <a:prstClr val="black"/>
                </a:solidFill>
              </a:rPr>
              <a:t>Transport </a:t>
            </a:r>
            <a:r>
              <a:rPr lang="en-IE" b="1" dirty="0">
                <a:solidFill>
                  <a:prstClr val="black"/>
                </a:solidFill>
              </a:rPr>
              <a:t>and logistics </a:t>
            </a:r>
            <a:r>
              <a:rPr lang="en-IE" dirty="0">
                <a:solidFill>
                  <a:prstClr val="black"/>
                </a:solidFill>
              </a:rPr>
              <a:t>– </a:t>
            </a:r>
            <a:r>
              <a:rPr lang="en-IE" i="1" dirty="0">
                <a:solidFill>
                  <a:prstClr val="black"/>
                </a:solidFill>
              </a:rPr>
              <a:t>established transport routes may no longer be optimal</a:t>
            </a:r>
            <a:endParaRPr lang="en-IE" dirty="0">
              <a:solidFill>
                <a:prstClr val="black"/>
              </a:solidFill>
            </a:endParaRPr>
          </a:p>
          <a:p>
            <a:pPr marL="342900" indent="-342900" defTabSz="609585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IE" b="1" dirty="0" smtClean="0">
                <a:solidFill>
                  <a:prstClr val="black"/>
                </a:solidFill>
              </a:rPr>
              <a:t>Regulations </a:t>
            </a:r>
            <a:r>
              <a:rPr lang="en-IE" b="1" dirty="0">
                <a:solidFill>
                  <a:prstClr val="black"/>
                </a:solidFill>
              </a:rPr>
              <a:t>and standards </a:t>
            </a:r>
            <a:r>
              <a:rPr lang="en-IE" dirty="0">
                <a:solidFill>
                  <a:prstClr val="black"/>
                </a:solidFill>
              </a:rPr>
              <a:t>– </a:t>
            </a:r>
            <a:r>
              <a:rPr lang="en-IE" i="1" dirty="0">
                <a:solidFill>
                  <a:prstClr val="black"/>
                </a:solidFill>
              </a:rPr>
              <a:t>may change for exporting to </a:t>
            </a:r>
            <a:r>
              <a:rPr lang="en-IE" i="1" dirty="0" smtClean="0">
                <a:solidFill>
                  <a:prstClr val="black"/>
                </a:solidFill>
              </a:rPr>
              <a:t>&amp; </a:t>
            </a:r>
            <a:r>
              <a:rPr lang="en-IE" i="1" dirty="0">
                <a:solidFill>
                  <a:prstClr val="black"/>
                </a:solidFill>
              </a:rPr>
              <a:t>importing from UK</a:t>
            </a:r>
            <a:endParaRPr lang="en-IE" dirty="0">
              <a:solidFill>
                <a:prstClr val="black"/>
              </a:solidFill>
            </a:endParaRPr>
          </a:p>
          <a:p>
            <a:pPr marL="342900" indent="-342900" defTabSz="609585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IE" b="1" dirty="0" smtClean="0">
                <a:solidFill>
                  <a:prstClr val="black"/>
                </a:solidFill>
              </a:rPr>
              <a:t>Customs</a:t>
            </a:r>
            <a:r>
              <a:rPr lang="en-IE" b="1" dirty="0">
                <a:solidFill>
                  <a:prstClr val="black"/>
                </a:solidFill>
              </a:rPr>
              <a:t>, tariffs and taxation</a:t>
            </a:r>
            <a:r>
              <a:rPr lang="en-IE" dirty="0">
                <a:solidFill>
                  <a:prstClr val="black"/>
                </a:solidFill>
              </a:rPr>
              <a:t> – </a:t>
            </a:r>
            <a:r>
              <a:rPr lang="en-IE" i="1" dirty="0">
                <a:solidFill>
                  <a:prstClr val="black"/>
                </a:solidFill>
              </a:rPr>
              <a:t>may see </a:t>
            </a:r>
            <a:r>
              <a:rPr lang="en-IE" i="1" dirty="0" smtClean="0">
                <a:solidFill>
                  <a:prstClr val="black"/>
                </a:solidFill>
              </a:rPr>
              <a:t>increase </a:t>
            </a:r>
            <a:r>
              <a:rPr lang="en-IE" i="1" dirty="0">
                <a:solidFill>
                  <a:prstClr val="black"/>
                </a:solidFill>
              </a:rPr>
              <a:t>in administration, </a:t>
            </a:r>
            <a:r>
              <a:rPr lang="en-IE" i="1" dirty="0" smtClean="0">
                <a:solidFill>
                  <a:prstClr val="black"/>
                </a:solidFill>
              </a:rPr>
              <a:t>cost, time</a:t>
            </a:r>
            <a:endParaRPr lang="en-IE" dirty="0">
              <a:solidFill>
                <a:prstClr val="black"/>
              </a:solidFill>
            </a:endParaRPr>
          </a:p>
          <a:p>
            <a:pPr marL="342900" indent="-342900" defTabSz="609585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IE" b="1" dirty="0">
                <a:solidFill>
                  <a:prstClr val="black"/>
                </a:solidFill>
              </a:rPr>
              <a:t>Movement of people </a:t>
            </a:r>
            <a:r>
              <a:rPr lang="en-IE" dirty="0">
                <a:solidFill>
                  <a:prstClr val="black"/>
                </a:solidFill>
              </a:rPr>
              <a:t>– </a:t>
            </a:r>
            <a:r>
              <a:rPr lang="en-IE" i="1" dirty="0">
                <a:solidFill>
                  <a:prstClr val="black"/>
                </a:solidFill>
              </a:rPr>
              <a:t>possible </a:t>
            </a:r>
            <a:r>
              <a:rPr lang="en-IE" i="1" dirty="0" smtClean="0">
                <a:solidFill>
                  <a:prstClr val="black"/>
                </a:solidFill>
              </a:rPr>
              <a:t>restrictions (other EU nationals)</a:t>
            </a:r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4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6598" y="187030"/>
            <a:ext cx="5400600" cy="432197"/>
          </a:xfrm>
        </p:spPr>
        <p:txBody>
          <a:bodyPr>
            <a:noAutofit/>
          </a:bodyPr>
          <a:lstStyle/>
          <a:p>
            <a:r>
              <a:rPr lang="en-IE" sz="3400" b="1" dirty="0" smtClean="0">
                <a:solidFill>
                  <a:srgbClr val="0093D1"/>
                </a:solidFill>
              </a:rPr>
              <a:t>Business Supports Roadmap </a:t>
            </a:r>
            <a:r>
              <a:rPr lang="en-IE" sz="3200" b="1" dirty="0" smtClean="0">
                <a:solidFill>
                  <a:srgbClr val="0093D1"/>
                </a:solidFill>
              </a:rPr>
              <a:t/>
            </a:r>
            <a:br>
              <a:rPr lang="en-IE" sz="3200" b="1" dirty="0" smtClean="0">
                <a:solidFill>
                  <a:srgbClr val="0093D1"/>
                </a:solidFill>
              </a:rPr>
            </a:br>
            <a:r>
              <a:rPr lang="en-IE" sz="3200" b="1" dirty="0">
                <a:solidFill>
                  <a:srgbClr val="0093D1"/>
                </a:solidFill>
              </a:rPr>
              <a:t> </a:t>
            </a:r>
            <a:r>
              <a:rPr lang="en-IE" sz="3200" b="1" dirty="0" smtClean="0">
                <a:solidFill>
                  <a:srgbClr val="0093D1"/>
                </a:solidFill>
              </a:rPr>
              <a:t>   – </a:t>
            </a:r>
            <a:r>
              <a:rPr lang="en-IE" sz="3200" dirty="0" smtClean="0">
                <a:solidFill>
                  <a:srgbClr val="0093D1"/>
                </a:solidFill>
              </a:rPr>
              <a:t>3 steps to mitigate </a:t>
            </a:r>
            <a:r>
              <a:rPr lang="en-IE" sz="3200" dirty="0" err="1" smtClean="0">
                <a:solidFill>
                  <a:srgbClr val="0093D1"/>
                </a:solidFill>
              </a:rPr>
              <a:t>Brexit</a:t>
            </a:r>
            <a:endParaRPr lang="en-IE" sz="3200" dirty="0">
              <a:solidFill>
                <a:srgbClr val="0093D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658" y="1290871"/>
            <a:ext cx="86732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200" dirty="0" smtClean="0">
              <a:solidFill>
                <a:srgbClr val="000000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200" b="1" dirty="0" smtClean="0">
                <a:solidFill>
                  <a:srgbClr val="000000"/>
                </a:solidFill>
                <a:latin typeface="Calibri"/>
                <a:ea typeface="ＭＳ Ｐゴシック"/>
              </a:rPr>
              <a:t>1. Assess Exposure </a:t>
            </a:r>
            <a:r>
              <a:rPr lang="en-IE" dirty="0" smtClean="0">
                <a:solidFill>
                  <a:schemeClr val="tx1">
                    <a:lumMod val="75000"/>
                  </a:schemeClr>
                </a:solidFill>
                <a:latin typeface="Calibri"/>
                <a:ea typeface="ＭＳ Ｐゴシック"/>
              </a:rPr>
              <a:t>– LEO </a:t>
            </a:r>
            <a:r>
              <a:rPr lang="en-IE" dirty="0" err="1" smtClean="0">
                <a:solidFill>
                  <a:schemeClr val="tx1">
                    <a:lumMod val="75000"/>
                  </a:schemeClr>
                </a:solidFill>
                <a:latin typeface="Calibri"/>
                <a:ea typeface="ＭＳ Ｐゴシック"/>
              </a:rPr>
              <a:t>Brexit</a:t>
            </a:r>
            <a:r>
              <a:rPr lang="en-IE" dirty="0" smtClean="0">
                <a:solidFill>
                  <a:schemeClr val="tx1">
                    <a:lumMod val="75000"/>
                  </a:schemeClr>
                </a:solidFill>
                <a:latin typeface="Calibri"/>
                <a:ea typeface="ＭＳ Ｐゴシック"/>
              </a:rPr>
              <a:t> Advisory Clinic / LEO </a:t>
            </a:r>
            <a:r>
              <a:rPr lang="en-IE" dirty="0" err="1" smtClean="0">
                <a:solidFill>
                  <a:schemeClr val="tx1">
                    <a:lumMod val="75000"/>
                  </a:schemeClr>
                </a:solidFill>
                <a:latin typeface="Calibri"/>
                <a:ea typeface="ＭＳ Ｐゴシック"/>
              </a:rPr>
              <a:t>Brexit</a:t>
            </a:r>
            <a:r>
              <a:rPr lang="en-IE" dirty="0" smtClean="0">
                <a:solidFill>
                  <a:schemeClr val="tx1">
                    <a:lumMod val="75000"/>
                  </a:schemeClr>
                </a:solidFill>
                <a:latin typeface="Calibri"/>
                <a:ea typeface="ＭＳ Ｐゴシック"/>
              </a:rPr>
              <a:t> Mentor / BREXIT Scorecard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200" dirty="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r>
              <a:rPr lang="en-IE" sz="1200" dirty="0" smtClean="0">
                <a:solidFill>
                  <a:srgbClr val="000000"/>
                </a:solidFill>
                <a:latin typeface="Calibri"/>
                <a:ea typeface="ＭＳ Ｐゴシック"/>
              </a:rPr>
              <a:t>   </a:t>
            </a:r>
            <a:endParaRPr lang="en-IE" sz="1200" dirty="0">
              <a:solidFill>
                <a:srgbClr val="000000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200" b="1" dirty="0" smtClean="0">
                <a:solidFill>
                  <a:srgbClr val="000000"/>
                </a:solidFill>
                <a:latin typeface="Calibri"/>
                <a:ea typeface="ＭＳ Ｐゴシック"/>
              </a:rPr>
              <a:t>2. Prepare a Plan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400" dirty="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en-IE" dirty="0" smtClean="0">
                <a:solidFill>
                  <a:schemeClr val="tx1">
                    <a:lumMod val="75000"/>
                  </a:schemeClr>
                </a:solidFill>
                <a:latin typeface="Calibri"/>
                <a:ea typeface="ＭＳ Ｐゴシック"/>
              </a:rPr>
              <a:t>- Avail of Advise; and Grants from </a:t>
            </a:r>
            <a:r>
              <a:rPr lang="en-IE" i="1" dirty="0" smtClean="0">
                <a:solidFill>
                  <a:schemeClr val="tx1">
                    <a:lumMod val="75000"/>
                  </a:schemeClr>
                </a:solidFill>
                <a:latin typeface="Calibri"/>
                <a:ea typeface="ＭＳ Ｐゴシック"/>
              </a:rPr>
              <a:t>Enterprise Ireland </a:t>
            </a:r>
            <a:r>
              <a:rPr lang="en-IE" dirty="0" smtClean="0">
                <a:solidFill>
                  <a:schemeClr val="tx1">
                    <a:lumMod val="75000"/>
                  </a:schemeClr>
                </a:solidFill>
                <a:latin typeface="Calibri"/>
                <a:ea typeface="ＭＳ Ｐゴシック"/>
              </a:rPr>
              <a:t>and </a:t>
            </a:r>
            <a:r>
              <a:rPr lang="en-IE" i="1" dirty="0" err="1" smtClean="0">
                <a:solidFill>
                  <a:schemeClr val="tx1">
                    <a:lumMod val="75000"/>
                  </a:schemeClr>
                </a:solidFill>
                <a:latin typeface="Calibri"/>
                <a:ea typeface="ＭＳ Ｐゴシック"/>
              </a:rPr>
              <a:t>InterTradeIreland</a:t>
            </a:r>
            <a:endParaRPr lang="en-IE" i="1" dirty="0" smtClean="0">
              <a:solidFill>
                <a:schemeClr val="tx1">
                  <a:lumMod val="75000"/>
                </a:schemeClr>
              </a:solidFill>
              <a:latin typeface="Calibri"/>
              <a:ea typeface="ＭＳ Ｐゴシック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200" dirty="0" smtClean="0">
              <a:solidFill>
                <a:srgbClr val="000000"/>
              </a:solidFill>
              <a:latin typeface="Calibri"/>
              <a:ea typeface="ＭＳ Ｐゴシック"/>
            </a:endParaRPr>
          </a:p>
          <a:p>
            <a:pPr>
              <a:defRPr/>
            </a:pPr>
            <a:r>
              <a:rPr lang="en-GB" altLang="en-U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3. Get Supports   </a:t>
            </a:r>
            <a:r>
              <a:rPr lang="en-GB" altLang="en-US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(financial </a:t>
            </a:r>
            <a:r>
              <a:rPr lang="en-GB" altLang="en-US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and </a:t>
            </a:r>
            <a:r>
              <a:rPr lang="en-GB" altLang="en-US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non-financial):</a:t>
            </a:r>
          </a:p>
          <a:p>
            <a:pPr>
              <a:defRPr/>
            </a:pPr>
            <a:r>
              <a:rPr lang="en-GB" altLang="en-US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     </a:t>
            </a:r>
            <a:r>
              <a:rPr lang="en-GB" altLang="en-US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altLang="en-US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	- Build Competitiveness </a:t>
            </a:r>
          </a:p>
          <a:p>
            <a:pPr>
              <a:defRPr/>
            </a:pPr>
            <a:r>
              <a:rPr lang="en-GB" altLang="en-US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GB" altLang="en-US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- Expanding </a:t>
            </a:r>
            <a:r>
              <a:rPr lang="en-GB" altLang="en-US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reach/ </a:t>
            </a:r>
            <a:r>
              <a:rPr lang="en-GB" altLang="en-US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Target New Markets </a:t>
            </a:r>
            <a:endParaRPr lang="en-GB" altLang="en-US" dirty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	- Innovation</a:t>
            </a:r>
          </a:p>
          <a:p>
            <a:pPr>
              <a:defRPr/>
            </a:pPr>
            <a:r>
              <a:rPr lang="en-GB" altLang="en-US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GB" altLang="en-US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- Building Scale / Finance</a:t>
            </a:r>
          </a:p>
          <a:p>
            <a:pPr>
              <a:defRPr/>
            </a:pPr>
            <a:r>
              <a:rPr lang="en-GB" altLang="en-US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GB" altLang="en-US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- Advice (mentoring/ *Customs training in Sept, Oct and Nov)</a:t>
            </a:r>
          </a:p>
          <a:p>
            <a:pPr>
              <a:defRPr/>
            </a:pPr>
            <a:endParaRPr lang="en-GB" altLang="en-US" sz="24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9970" y="40423"/>
            <a:ext cx="2621518" cy="12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0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95487"/>
            <a:ext cx="8938960" cy="756083"/>
          </a:xfrm>
        </p:spPr>
        <p:txBody>
          <a:bodyPr>
            <a:noAutofit/>
          </a:bodyPr>
          <a:lstStyle/>
          <a:p>
            <a:r>
              <a:rPr lang="en-IE" sz="3200" b="1" dirty="0" smtClean="0">
                <a:solidFill>
                  <a:srgbClr val="0093D1"/>
                </a:solidFill>
              </a:rPr>
              <a:t>Step 1: Assess Exposure to BREXIT </a:t>
            </a:r>
            <a:br>
              <a:rPr lang="en-IE" sz="3200" b="1" dirty="0" smtClean="0">
                <a:solidFill>
                  <a:srgbClr val="0093D1"/>
                </a:solidFill>
              </a:rPr>
            </a:br>
            <a:r>
              <a:rPr lang="en-IE" sz="3200" b="1" dirty="0" smtClean="0">
                <a:solidFill>
                  <a:srgbClr val="0093D1"/>
                </a:solidFill>
              </a:rPr>
              <a:t>	</a:t>
            </a:r>
            <a:r>
              <a:rPr lang="en-IE" sz="2400" b="1" dirty="0" smtClean="0">
                <a:solidFill>
                  <a:srgbClr val="0093D1"/>
                </a:solidFill>
              </a:rPr>
              <a:t>LEO </a:t>
            </a:r>
            <a:r>
              <a:rPr lang="en-IE" sz="2400" b="1" dirty="0" err="1" smtClean="0">
                <a:solidFill>
                  <a:srgbClr val="0093D1"/>
                </a:solidFill>
              </a:rPr>
              <a:t>Brexit</a:t>
            </a:r>
            <a:r>
              <a:rPr lang="en-IE" sz="2400" b="1" dirty="0" smtClean="0">
                <a:solidFill>
                  <a:srgbClr val="0093D1"/>
                </a:solidFill>
              </a:rPr>
              <a:t> Advisory Clinic / LEO </a:t>
            </a:r>
            <a:r>
              <a:rPr lang="en-IE" sz="2400" b="1" dirty="0" err="1" smtClean="0">
                <a:solidFill>
                  <a:srgbClr val="0093D1"/>
                </a:solidFill>
              </a:rPr>
              <a:t>Brexit</a:t>
            </a:r>
            <a:r>
              <a:rPr lang="en-IE" sz="2400" b="1" dirty="0" smtClean="0">
                <a:solidFill>
                  <a:srgbClr val="0093D1"/>
                </a:solidFill>
              </a:rPr>
              <a:t> Mentor / </a:t>
            </a:r>
            <a:r>
              <a:rPr lang="en-IE" sz="2400" b="1" dirty="0" err="1" smtClean="0">
                <a:solidFill>
                  <a:srgbClr val="0093D1"/>
                </a:solidFill>
              </a:rPr>
              <a:t>Brexit</a:t>
            </a:r>
            <a:r>
              <a:rPr lang="en-IE" sz="2400" b="1" dirty="0" smtClean="0">
                <a:solidFill>
                  <a:srgbClr val="0093D1"/>
                </a:solidFill>
              </a:rPr>
              <a:t> Scorecard</a:t>
            </a:r>
            <a:endParaRPr lang="en-IE" sz="2400" dirty="0">
              <a:solidFill>
                <a:srgbClr val="0093D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308" y="1519416"/>
            <a:ext cx="2887761" cy="289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59490" y="2202744"/>
            <a:ext cx="47637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b="1" u="sng" dirty="0" smtClean="0">
                <a:latin typeface="Calibri"/>
                <a:ea typeface="ＭＳ Ｐゴシック"/>
                <a:hlinkClick r:id="rId3"/>
              </a:rPr>
              <a:t>www.PrepareForBrexit.com</a:t>
            </a:r>
            <a:endParaRPr lang="en-IE" b="1" u="sng" dirty="0" smtClean="0">
              <a:latin typeface="Calibri"/>
              <a:ea typeface="ＭＳ Ｐゴシック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800" b="1" u="sng" dirty="0">
              <a:latin typeface="Calibri"/>
              <a:ea typeface="ＭＳ Ｐゴシック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b="1" dirty="0" smtClean="0">
                <a:ea typeface="ＭＳ Ｐゴシック"/>
                <a:hlinkClick r:id="rId4"/>
              </a:rPr>
              <a:t>www.gov.ie/Brexit</a:t>
            </a:r>
            <a:endParaRPr lang="en-IE" b="1" dirty="0" smtClean="0">
              <a:ea typeface="ＭＳ Ｐゴシック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800" dirty="0">
              <a:latin typeface="Calibri"/>
              <a:ea typeface="ＭＳ Ｐゴシック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dirty="0" smtClean="0">
                <a:latin typeface="Calibri"/>
                <a:ea typeface="ＭＳ Ｐゴシック"/>
              </a:rPr>
              <a:t>Free online tool to self-assess readiness </a:t>
            </a:r>
            <a:r>
              <a:rPr lang="en-IE" dirty="0">
                <a:latin typeface="Calibri"/>
                <a:ea typeface="ＭＳ Ｐゴシック"/>
              </a:rPr>
              <a:t>for Brexit </a:t>
            </a:r>
            <a:r>
              <a:rPr lang="en-IE" dirty="0" smtClean="0">
                <a:latin typeface="Calibri"/>
                <a:ea typeface="ＭＳ Ｐゴシック"/>
              </a:rPr>
              <a:t>in </a:t>
            </a:r>
            <a:r>
              <a:rPr lang="en-IE" dirty="0">
                <a:latin typeface="Calibri"/>
                <a:ea typeface="ＭＳ Ｐゴシック"/>
              </a:rPr>
              <a:t>key </a:t>
            </a:r>
            <a:r>
              <a:rPr lang="en-IE" dirty="0" smtClean="0">
                <a:latin typeface="Calibri"/>
                <a:ea typeface="ＭＳ Ｐゴシック"/>
              </a:rPr>
              <a:t>areas: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 smtClean="0">
                <a:latin typeface="Calibri"/>
                <a:ea typeface="ＭＳ Ｐゴシック"/>
              </a:rPr>
              <a:t>Strategy</a:t>
            </a:r>
            <a:r>
              <a:rPr lang="en-IE" dirty="0">
                <a:latin typeface="Calibri"/>
                <a:ea typeface="ＭＳ Ｐゴシック"/>
              </a:rPr>
              <a:t>, Operations, Finance, </a:t>
            </a:r>
            <a:r>
              <a:rPr lang="en-IE" dirty="0" smtClean="0">
                <a:latin typeface="Calibri"/>
                <a:ea typeface="ＭＳ Ｐゴシック"/>
              </a:rPr>
              <a:t>Sales/ </a:t>
            </a:r>
            <a:r>
              <a:rPr lang="en-IE" dirty="0">
                <a:latin typeface="Calibri"/>
                <a:ea typeface="ＭＳ Ｐゴシック"/>
              </a:rPr>
              <a:t>Marketing, </a:t>
            </a:r>
            <a:r>
              <a:rPr lang="en-IE" dirty="0" smtClean="0">
                <a:latin typeface="Calibri"/>
                <a:ea typeface="ＭＳ Ｐゴシック"/>
              </a:rPr>
              <a:t>Innovation</a:t>
            </a:r>
            <a:r>
              <a:rPr lang="en-IE" dirty="0">
                <a:latin typeface="Calibri"/>
                <a:ea typeface="ＭＳ Ｐゴシック"/>
              </a:rPr>
              <a:t>, and </a:t>
            </a:r>
            <a:r>
              <a:rPr lang="en-IE" dirty="0" smtClean="0">
                <a:latin typeface="Calibri"/>
                <a:ea typeface="ＭＳ Ｐゴシック"/>
              </a:rPr>
              <a:t>People/Management</a:t>
            </a:r>
            <a:endParaRPr lang="en-IE" dirty="0">
              <a:latin typeface="Calibri"/>
              <a:ea typeface="ＭＳ Ｐゴシック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dirty="0" smtClean="0">
                <a:latin typeface="Calibri"/>
                <a:ea typeface="ＭＳ Ｐゴシック"/>
              </a:rPr>
              <a:t>Leads </a:t>
            </a:r>
            <a:r>
              <a:rPr lang="en-IE" dirty="0">
                <a:latin typeface="Calibri"/>
                <a:ea typeface="ＭＳ Ｐゴシック"/>
              </a:rPr>
              <a:t>to </a:t>
            </a:r>
            <a:r>
              <a:rPr lang="en-IE" dirty="0" smtClean="0">
                <a:latin typeface="Calibri"/>
                <a:ea typeface="ＭＳ Ｐゴシック"/>
              </a:rPr>
              <a:t>LEO /EI supports package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9490" y="1186382"/>
            <a:ext cx="476374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dirty="0" smtClean="0">
                <a:latin typeface="Calibri"/>
                <a:ea typeface="ＭＳ Ｐゴシック"/>
              </a:rPr>
              <a:t>T: </a:t>
            </a:r>
            <a:r>
              <a:rPr lang="en-IE" b="1" dirty="0" smtClean="0">
                <a:latin typeface="Calibri"/>
                <a:ea typeface="ＭＳ Ｐゴシック"/>
              </a:rPr>
              <a:t>1890 202 303 </a:t>
            </a:r>
            <a:r>
              <a:rPr lang="en-IE" dirty="0" smtClean="0">
                <a:latin typeface="Calibri"/>
                <a:ea typeface="ＭＳ Ｐゴシック"/>
              </a:rPr>
              <a:t>or E: </a:t>
            </a:r>
            <a:r>
              <a:rPr lang="en-IE" dirty="0" smtClean="0">
                <a:latin typeface="Calibri"/>
                <a:ea typeface="ＭＳ Ｐゴシック"/>
                <a:hlinkClick r:id="rId5"/>
              </a:rPr>
              <a:t>info@leo.louthcoco.ie</a:t>
            </a:r>
            <a:r>
              <a:rPr lang="en-IE" dirty="0" smtClean="0">
                <a:latin typeface="Calibri"/>
                <a:ea typeface="ＭＳ Ｐゴシック"/>
              </a:rPr>
              <a:t> Ref. LEO </a:t>
            </a:r>
            <a:r>
              <a:rPr lang="en-IE" dirty="0" smtClean="0">
                <a:latin typeface="Calibri"/>
                <a:ea typeface="ＭＳ Ｐゴシック"/>
              </a:rPr>
              <a:t>Louth </a:t>
            </a:r>
            <a:r>
              <a:rPr lang="en-IE" dirty="0" err="1" smtClean="0">
                <a:latin typeface="Calibri"/>
                <a:ea typeface="ＭＳ Ｐゴシック"/>
              </a:rPr>
              <a:t>Brexit</a:t>
            </a:r>
            <a:r>
              <a:rPr lang="en-IE" dirty="0" smtClean="0">
                <a:latin typeface="Calibri"/>
                <a:ea typeface="ＭＳ Ｐゴシック"/>
              </a:rPr>
              <a:t> Mentor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800" dirty="0">
              <a:latin typeface="Calibri"/>
              <a:ea typeface="ＭＳ Ｐゴシック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dirty="0" smtClean="0">
                <a:latin typeface="Calibri"/>
                <a:ea typeface="ＭＳ Ｐゴシック"/>
              </a:rPr>
              <a:t>Go online: </a:t>
            </a:r>
            <a:endParaRPr lang="en-IE" dirty="0"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3953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173868"/>
            <a:ext cx="6840760" cy="1084294"/>
          </a:xfrm>
        </p:spPr>
        <p:txBody>
          <a:bodyPr>
            <a:noAutofit/>
          </a:bodyPr>
          <a:lstStyle/>
          <a:p>
            <a:pPr algn="l"/>
            <a:r>
              <a:rPr lang="en-IE" sz="3200" b="1" dirty="0" smtClean="0">
                <a:solidFill>
                  <a:srgbClr val="0093D1"/>
                </a:solidFill>
              </a:rPr>
              <a:t>Step 2: Avail of Advise &amp; </a:t>
            </a:r>
            <a:br>
              <a:rPr lang="en-IE" sz="3200" b="1" dirty="0" smtClean="0">
                <a:solidFill>
                  <a:srgbClr val="0093D1"/>
                </a:solidFill>
              </a:rPr>
            </a:br>
            <a:r>
              <a:rPr lang="en-IE" sz="3200" b="1" dirty="0" smtClean="0">
                <a:solidFill>
                  <a:srgbClr val="0093D1"/>
                </a:solidFill>
              </a:rPr>
              <a:t>Supports to Prepare a Plan</a:t>
            </a:r>
            <a:endParaRPr lang="en-IE" sz="3200" dirty="0">
              <a:solidFill>
                <a:srgbClr val="0093D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815666"/>
            <a:ext cx="87484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200" b="1" u="sng" dirty="0" smtClean="0">
                <a:solidFill>
                  <a:srgbClr val="000000"/>
                </a:solidFill>
                <a:latin typeface="Calibri"/>
                <a:ea typeface="ＭＳ Ｐゴシック"/>
              </a:rPr>
              <a:t>‘</a:t>
            </a:r>
            <a:r>
              <a:rPr lang="en-IE" sz="2200" u="sng" dirty="0" smtClean="0">
                <a:solidFill>
                  <a:srgbClr val="000000"/>
                </a:solidFill>
                <a:latin typeface="Calibri"/>
                <a:ea typeface="ＭＳ Ｐゴシック"/>
              </a:rPr>
              <a:t>Prepare a Plan’ Grants: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200" dirty="0" smtClean="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200" dirty="0" smtClean="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en-IE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/>
              </a:rPr>
              <a:t>- </a:t>
            </a:r>
            <a:r>
              <a:rPr lang="en-IE" sz="2200" dirty="0" smtClean="0">
                <a:latin typeface="Calibri"/>
                <a:ea typeface="ＭＳ Ｐゴシック"/>
              </a:rPr>
              <a:t>Enterprise Ireland clients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200" dirty="0">
                <a:latin typeface="Calibri"/>
                <a:ea typeface="ＭＳ Ｐゴシック"/>
              </a:rPr>
              <a:t>	</a:t>
            </a:r>
            <a:r>
              <a:rPr lang="en-IE" sz="2200" dirty="0" smtClean="0">
                <a:latin typeface="Calibri"/>
                <a:ea typeface="ＭＳ Ｐゴシック"/>
              </a:rPr>
              <a:t>	(€5,000 to prepare </a:t>
            </a:r>
            <a:r>
              <a:rPr lang="en-IE" sz="2200" dirty="0" err="1" smtClean="0">
                <a:latin typeface="Calibri"/>
                <a:ea typeface="ＭＳ Ｐゴシック"/>
              </a:rPr>
              <a:t>Brexit</a:t>
            </a:r>
            <a:r>
              <a:rPr lang="en-IE" sz="2200" dirty="0" smtClean="0">
                <a:latin typeface="Calibri"/>
                <a:ea typeface="ＭＳ Ｐゴシック"/>
              </a:rPr>
              <a:t> Plan)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200" dirty="0" smtClean="0">
                <a:latin typeface="Calibri"/>
                <a:ea typeface="ＭＳ Ｐゴシック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200" dirty="0">
                <a:latin typeface="Calibri"/>
                <a:ea typeface="ＭＳ Ｐゴシック"/>
              </a:rPr>
              <a:t>	</a:t>
            </a:r>
            <a:r>
              <a:rPr lang="en-IE" sz="2200" dirty="0" smtClean="0">
                <a:latin typeface="Calibri"/>
                <a:ea typeface="ＭＳ Ｐゴシック"/>
              </a:rPr>
              <a:t>- Non-Enterprise Ireland clients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200" dirty="0">
                <a:latin typeface="Calibri"/>
                <a:ea typeface="ＭＳ Ｐゴシック"/>
              </a:rPr>
              <a:t>	</a:t>
            </a:r>
            <a:r>
              <a:rPr lang="en-IE" sz="2200" dirty="0" smtClean="0">
                <a:latin typeface="Calibri"/>
                <a:ea typeface="ＭＳ Ｐゴシック"/>
              </a:rPr>
              <a:t>	(€2,250 </a:t>
            </a:r>
            <a:r>
              <a:rPr lang="en-IE" sz="2200" dirty="0" err="1" smtClean="0">
                <a:latin typeface="Calibri"/>
                <a:ea typeface="ＭＳ Ｐゴシック"/>
              </a:rPr>
              <a:t>InterTradeIreland</a:t>
            </a:r>
            <a:r>
              <a:rPr lang="en-IE" sz="2200" dirty="0" smtClean="0">
                <a:latin typeface="Calibri"/>
                <a:ea typeface="ＭＳ Ｐゴシック"/>
              </a:rPr>
              <a:t> </a:t>
            </a:r>
            <a:r>
              <a:rPr lang="en-IE" sz="2200" b="1" dirty="0" err="1" smtClean="0">
                <a:latin typeface="Calibri"/>
                <a:ea typeface="ＭＳ Ｐゴシック"/>
              </a:rPr>
              <a:t>Brexit</a:t>
            </a:r>
            <a:r>
              <a:rPr lang="en-IE" sz="2200" b="1" dirty="0" smtClean="0">
                <a:latin typeface="Calibri"/>
                <a:ea typeface="ＭＳ Ｐゴシック"/>
              </a:rPr>
              <a:t> Ready Voucher</a:t>
            </a:r>
            <a:r>
              <a:rPr lang="en-IE" sz="2200" dirty="0" smtClean="0">
                <a:latin typeface="Calibri"/>
                <a:ea typeface="ＭＳ Ｐゴシック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ＭＳ Ｐゴシック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224" y="1118679"/>
            <a:ext cx="3520769" cy="17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0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- National">
  <a:themeElements>
    <a:clrScheme name="Custom 4">
      <a:dk1>
        <a:srgbClr val="414041"/>
      </a:dk1>
      <a:lt1>
        <a:srgbClr val="FFFFFF"/>
      </a:lt1>
      <a:dk2>
        <a:srgbClr val="0093D0"/>
      </a:dk2>
      <a:lt2>
        <a:srgbClr val="8DC63F"/>
      </a:lt2>
      <a:accent1>
        <a:srgbClr val="00A94F"/>
      </a:accent1>
      <a:accent2>
        <a:srgbClr val="E20177"/>
      </a:accent2>
      <a:accent3>
        <a:srgbClr val="F78E1E"/>
      </a:accent3>
      <a:accent4>
        <a:srgbClr val="FFC31F"/>
      </a:accent4>
      <a:accent5>
        <a:srgbClr val="C1CD23"/>
      </a:accent5>
      <a:accent6>
        <a:srgbClr val="739DD2"/>
      </a:accent6>
      <a:hlink>
        <a:srgbClr val="D81E05"/>
      </a:hlink>
      <a:folHlink>
        <a:srgbClr val="00A3DD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4239</TotalTime>
  <Words>768</Words>
  <Application>Microsoft Office PowerPoint</Application>
  <PresentationFormat>On-screen Show (16:9)</PresentationFormat>
  <Paragraphs>164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Cover - National</vt:lpstr>
      <vt:lpstr>Blank Presentation</vt:lpstr>
      <vt:lpstr>PowerPoint Presentation</vt:lpstr>
      <vt:lpstr>PowerPoint Presentation</vt:lpstr>
      <vt:lpstr>PowerPoint Presentation</vt:lpstr>
      <vt:lpstr>Brexit: UK – EU Negotiations</vt:lpstr>
      <vt:lpstr>Brexit – top of Ireland’s                 Enterprise agenda</vt:lpstr>
      <vt:lpstr>Nine areas of exposure     Businesses need to consider……..</vt:lpstr>
      <vt:lpstr>Business Supports Roadmap      – 3 steps to mitigate Brexit</vt:lpstr>
      <vt:lpstr>Step 1: Assess Exposure to BREXIT   LEO Brexit Advisory Clinic / LEO Brexit Mentor / Brexit Scorecard</vt:lpstr>
      <vt:lpstr>Step 2: Avail of Advise &amp;  Supports to Prepare a Plan</vt:lpstr>
      <vt:lpstr>Step 2:  Avail of Advice </vt:lpstr>
      <vt:lpstr>PowerPoint Presentation</vt:lpstr>
      <vt:lpstr>Competitiveness:     LEAN Programme</vt:lpstr>
      <vt:lpstr>Innovation:  1.   Co-Innovate Programme</vt:lpstr>
      <vt:lpstr>Reaching New Markets   Export Grant </vt:lpstr>
      <vt:lpstr>Financial supports</vt:lpstr>
      <vt:lpstr>Border Region Stimulus Package</vt:lpstr>
      <vt:lpstr>Thank you   Local Enterprise Office,  Louth County Council Town Hall, Dundalk   T: 1890 202 303   E: info@leo.louthcoco.ie W:  www.localenterprise.ie/Louth   www.prepareforbrexit.com    www.gov.ie/Brexit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Boyle</dc:creator>
  <cp:lastModifiedBy>Thomas  Mc Evoy</cp:lastModifiedBy>
  <cp:revision>103</cp:revision>
  <cp:lastPrinted>2019-02-19T17:05:35Z</cp:lastPrinted>
  <dcterms:created xsi:type="dcterms:W3CDTF">2019-02-13T14:18:50Z</dcterms:created>
  <dcterms:modified xsi:type="dcterms:W3CDTF">2020-11-12T15:53:16Z</dcterms:modified>
</cp:coreProperties>
</file>