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9" r:id="rId2"/>
    <p:sldId id="274" r:id="rId3"/>
    <p:sldId id="287" r:id="rId4"/>
    <p:sldId id="294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2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C63E"/>
    <a:srgbClr val="0093D1"/>
    <a:srgbClr val="8CC73F"/>
    <a:srgbClr val="00A950"/>
    <a:srgbClr val="00AA50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2" autoAdjust="0"/>
    <p:restoredTop sz="94732"/>
  </p:normalViewPr>
  <p:slideViewPr>
    <p:cSldViewPr snapToGrid="0" snapToObjects="1">
      <p:cViewPr varScale="1">
        <p:scale>
          <a:sx n="83" d="100"/>
          <a:sy n="83" d="100"/>
        </p:scale>
        <p:origin x="654" y="78"/>
      </p:cViewPr>
      <p:guideLst>
        <p:guide orient="horz" pos="1620"/>
        <p:guide pos="2880"/>
        <p:guide orient="horz" pos="12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71" d="100"/>
          <a:sy n="171" d="100"/>
        </p:scale>
        <p:origin x="313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109C36-06AF-ED4C-B789-903D2DB0C2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9A0BE0-D666-4E4D-BB42-6E79208192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9E89A-EF43-1448-AA61-D5834EA8FC82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6A89-5A59-664A-ACE4-347E4C34E3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97EC8-99C1-B642-B15C-DFE41F52CA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7CE25-ED1C-674D-BC8D-E7AF1CCECF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84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E30DB-E7EC-7A46-93CD-9EF3FC1EE031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F1A63-0C51-AE48-A477-3666B66217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9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5E43A-4C55-4EDE-B8D5-FC2C3D892F59}" type="slidenum">
              <a:rPr lang="en-IE" smtClean="0"/>
              <a:pPr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5216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DWorks7/Clients/LEO/Identity_Guidelines/DesignExamples/LEO_PPT/JPEGS/LEO_PPT_design_green.jpg" TargetMode="External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with MIH 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nglish Cover - National (with MIH branding)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1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O_PPT_design_green.jpg" descr="/Users/DWorks7/Clients/LEO/Identity_Guidelines/DesignExamples/LEO_PPT/JPEGS/LEO_PPT_design_green.jpg"/>
          <p:cNvPicPr>
            <a:picLocks noChangeAspect="1"/>
          </p:cNvPicPr>
          <p:nvPr userDrawn="1"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03351"/>
            <a:ext cx="7560890" cy="432197"/>
          </a:xfrm>
          <a:prstGeom prst="rect">
            <a:avLst/>
          </a:prstGeo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971600" y="1200152"/>
            <a:ext cx="7571184" cy="282976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800" b="0"/>
            </a:lvl1pPr>
            <a:lvl2pPr marL="285750" indent="-285750">
              <a:buFont typeface="Arial"/>
              <a:buChar char="•"/>
              <a:defRPr sz="1600"/>
            </a:lvl2pPr>
            <a:lvl3pPr marL="720000" indent="-228600">
              <a:buFont typeface="Lucida Grande"/>
              <a:buChar char="﹣"/>
              <a:defRPr/>
            </a:lvl3pPr>
            <a:lvl4pPr marL="396000">
              <a:defRPr>
                <a:solidFill>
                  <a:srgbClr val="A6CD66"/>
                </a:solidFill>
              </a:defRPr>
            </a:lvl4pPr>
            <a:lvl5pPr marL="1404000">
              <a:defRPr>
                <a:solidFill>
                  <a:srgbClr val="A6CD66"/>
                </a:solidFill>
              </a:defRPr>
            </a:lvl5pPr>
          </a:lstStyle>
          <a:p>
            <a:pPr lvl="0"/>
            <a:r>
              <a:rPr lang="ga-IE" dirty="0" smtClean="0"/>
              <a:t>Click to edit Master text styles</a:t>
            </a:r>
          </a:p>
          <a:p>
            <a:pPr lvl="1"/>
            <a:r>
              <a:rPr lang="ga-IE" dirty="0" smtClean="0"/>
              <a:t>Second level</a:t>
            </a:r>
          </a:p>
          <a:p>
            <a:pPr lvl="2"/>
            <a:r>
              <a:rPr lang="ga-IE" dirty="0" smtClean="0"/>
              <a:t>Third level</a:t>
            </a:r>
          </a:p>
          <a:p>
            <a:pPr lvl="3"/>
            <a:r>
              <a:rPr lang="ga-IE" dirty="0" smtClean="0"/>
              <a:t>Fourth level</a:t>
            </a:r>
          </a:p>
          <a:p>
            <a:pPr lvl="4"/>
            <a:r>
              <a:rPr lang="ga-IE" dirty="0" smtClean="0"/>
              <a:t>Fifth level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8173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Local (with MIH 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nglish Cover - Local (with MIH branding)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4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editab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glish Cover - National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chemeClr val="tx2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Placeholder Title</a:t>
            </a:r>
          </a:p>
        </p:txBody>
      </p:sp>
    </p:spTree>
    <p:extLst>
      <p:ext uri="{BB962C8B-B14F-4D97-AF65-F5344CB8AC3E}">
        <p14:creationId xmlns:p14="http://schemas.microsoft.com/office/powerpoint/2010/main" val="224183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Local (editab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nglish Cover - Local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1DE8CC1-B6CB-EF4A-8D16-2A10408176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Placeholder Title</a:t>
            </a:r>
          </a:p>
        </p:txBody>
      </p:sp>
    </p:spTree>
    <p:extLst>
      <p:ext uri="{BB962C8B-B14F-4D97-AF65-F5344CB8AC3E}">
        <p14:creationId xmlns:p14="http://schemas.microsoft.com/office/powerpoint/2010/main" val="7647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National (editable photograph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39076F8-5C2A-9347-A10E-84C8414D1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8"/>
            <a:ext cx="9142690" cy="5142763"/>
          </a:xfrm>
          <a:prstGeom prst="rect">
            <a:avLst/>
          </a:prstGeom>
        </p:spPr>
      </p:pic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1584000"/>
            <a:ext cx="4102100" cy="195103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300" b="1" dirty="0">
                <a:solidFill>
                  <a:srgbClr val="0092D0"/>
                </a:solidFill>
                <a:latin typeface="Calibri-Bold"/>
              </a:rPr>
              <a:t>English title slide with editable text and photographs.</a:t>
            </a:r>
            <a:endParaRPr lang="en-US" sz="3400" b="1" dirty="0">
              <a:solidFill>
                <a:srgbClr val="0092D0"/>
              </a:solidFill>
              <a:latin typeface="Calibri-Bold"/>
            </a:endParaRPr>
          </a:p>
        </p:txBody>
      </p:sp>
      <p:pic>
        <p:nvPicPr>
          <p:cNvPr id="21" name="Picture 20" descr="1.jp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957" y="2708009"/>
            <a:ext cx="1258824" cy="1258824"/>
          </a:xfrm>
          <a:prstGeom prst="rect">
            <a:avLst/>
          </a:prstGeom>
        </p:spPr>
      </p:pic>
      <p:pic>
        <p:nvPicPr>
          <p:cNvPr id="22" name="Picture 21" descr="2.jp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309" y="1965914"/>
            <a:ext cx="1258824" cy="1274064"/>
          </a:xfrm>
          <a:prstGeom prst="rect">
            <a:avLst/>
          </a:prstGeom>
        </p:spPr>
      </p:pic>
      <p:pic>
        <p:nvPicPr>
          <p:cNvPr id="23" name="Picture 22" descr="4.jp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6499" y="899114"/>
            <a:ext cx="1078992" cy="1066800"/>
          </a:xfrm>
          <a:prstGeom prst="rect">
            <a:avLst/>
          </a:prstGeom>
        </p:spPr>
      </p:pic>
      <p:pic>
        <p:nvPicPr>
          <p:cNvPr id="24" name="Picture 23" descr="5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0149" y="2701659"/>
            <a:ext cx="899160" cy="899160"/>
          </a:xfrm>
          <a:prstGeom prst="rect">
            <a:avLst/>
          </a:prstGeom>
        </p:spPr>
      </p:pic>
      <p:pic>
        <p:nvPicPr>
          <p:cNvPr id="25" name="Picture 24" descr="3.jpg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3913" y="1629017"/>
            <a:ext cx="1078992" cy="1078992"/>
          </a:xfrm>
          <a:prstGeom prst="rect">
            <a:avLst/>
          </a:prstGeom>
        </p:spPr>
      </p:pic>
      <p:pic>
        <p:nvPicPr>
          <p:cNvPr id="5" name="Picture 4" descr="Photo.png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033" y="727449"/>
            <a:ext cx="3602736" cy="287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1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vid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690" cy="5143500"/>
          </a:xfrm>
          <a:prstGeom prst="rect">
            <a:avLst/>
          </a:prstGeom>
        </p:spPr>
      </p:pic>
      <p:sp>
        <p:nvSpPr>
          <p:cNvPr id="1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0" y="1584000"/>
            <a:ext cx="410210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dirty="0"/>
              <a:t>Divider Slide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>
                <a:solidFill>
                  <a:schemeClr val="bg1"/>
                </a:solidFill>
              </a:rPr>
              <a:t>Headline set in 33pt Calibri Bold. Body copy set in 16pt Calibri, range left.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5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082" cy="51435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0" y="1584000"/>
            <a:ext cx="410210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r>
              <a:rPr lang="en-IE" b="1" dirty="0">
                <a:solidFill>
                  <a:schemeClr val="tx2"/>
                </a:solidFill>
                <a:latin typeface="+mn-lt"/>
              </a:rPr>
              <a:t>Text Slide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  <a:p>
            <a:pPr marL="0" indent="0">
              <a:buNone/>
            </a:pP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169539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082" cy="5143500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0" y="1584000"/>
            <a:ext cx="393465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r>
              <a:rPr lang="en-IE" b="1" dirty="0">
                <a:solidFill>
                  <a:schemeClr val="tx2"/>
                </a:solidFill>
                <a:latin typeface="+mn-lt"/>
              </a:rPr>
              <a:t>Text Slide</a:t>
            </a:r>
            <a:endParaRPr lang="en-US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6717" y="1584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</p:txBody>
      </p:sp>
    </p:spTree>
    <p:extLst>
      <p:ext uri="{BB962C8B-B14F-4D97-AF65-F5344CB8AC3E}">
        <p14:creationId xmlns:p14="http://schemas.microsoft.com/office/powerpoint/2010/main" val="40119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082" cy="514350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189538" y="182880"/>
            <a:ext cx="3771900" cy="42317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B97B6-B89F-7D4B-B173-31266FEB11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000" y="1584000"/>
            <a:ext cx="4102100" cy="4709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300" b="1" baseline="0">
                <a:solidFill>
                  <a:srgbClr val="0093D0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dirty="0"/>
              <a:t>Photo Slide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04000" y="2160000"/>
            <a:ext cx="4102100" cy="187735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00" smtClean="0"/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600">
                <a:solidFill>
                  <a:schemeClr val="bg1"/>
                </a:solidFill>
              </a:defRPr>
            </a:lvl4pPr>
            <a:lvl5pPr>
              <a:defRPr sz="3600">
                <a:solidFill>
                  <a:schemeClr val="bg1"/>
                </a:solidFill>
              </a:defRPr>
            </a:lvl5pPr>
          </a:lstStyle>
          <a:p>
            <a:pPr marL="0" indent="0">
              <a:buNone/>
            </a:pPr>
            <a:r>
              <a:rPr lang="en-IE" sz="1600" dirty="0"/>
              <a:t>Headline set in 33pt Calibri Bold. Body copy set in 16pt Calibri, range left.</a:t>
            </a:r>
          </a:p>
        </p:txBody>
      </p:sp>
    </p:spTree>
    <p:extLst>
      <p:ext uri="{BB962C8B-B14F-4D97-AF65-F5344CB8AC3E}">
        <p14:creationId xmlns:p14="http://schemas.microsoft.com/office/powerpoint/2010/main" val="185954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5D3C45-6DA7-2940-9672-2B63BDAD6CE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3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673" r:id="rId3"/>
    <p:sldLayoutId id="2147483722" r:id="rId4"/>
    <p:sldLayoutId id="2147483724" r:id="rId5"/>
    <p:sldLayoutId id="2147483714" r:id="rId6"/>
    <p:sldLayoutId id="2147483723" r:id="rId7"/>
    <p:sldLayoutId id="2147483725" r:id="rId8"/>
    <p:sldLayoutId id="2147483717" r:id="rId9"/>
    <p:sldLayoutId id="2147483728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alenterprise.ie/Louth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leo.louthcoco.ie" TargetMode="External"/><Relationship Id="rId2" Type="http://schemas.openxmlformats.org/officeDocument/2006/relationships/hyperlink" Target="http://www.localenterprise.ie/Louth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openxmlformats.org/officeDocument/2006/relationships/hyperlink" Target="http://www.gov.ie/Brexit" TargetMode="External"/><Relationship Id="rId4" Type="http://schemas.openxmlformats.org/officeDocument/2006/relationships/hyperlink" Target="http://www.prepareforbrexit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leo.louthcoco.ie" TargetMode="External"/><Relationship Id="rId2" Type="http://schemas.openxmlformats.org/officeDocument/2006/relationships/hyperlink" Target="http://www.localenterprise.ie/Louth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5" Type="http://schemas.openxmlformats.org/officeDocument/2006/relationships/hyperlink" Target="http://www.gov.ie/Brexit" TargetMode="External"/><Relationship Id="rId4" Type="http://schemas.openxmlformats.org/officeDocument/2006/relationships/hyperlink" Target="http://www.prepareforbrexit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3856" y="1354689"/>
            <a:ext cx="4409644" cy="2639462"/>
          </a:xfrm>
        </p:spPr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Brexit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Supports for Business</a:t>
            </a:r>
          </a:p>
          <a:p>
            <a:pPr algn="r"/>
            <a:endParaRPr lang="en-US" sz="2400" dirty="0" smtClean="0">
              <a:solidFill>
                <a:srgbClr val="00B050"/>
              </a:solidFill>
            </a:endParaRPr>
          </a:p>
          <a:p>
            <a:r>
              <a:rPr lang="en-US" sz="1800" dirty="0" smtClean="0">
                <a:solidFill>
                  <a:srgbClr val="00B050"/>
                </a:solidFill>
              </a:rPr>
              <a:t>Thomas McEvoy</a:t>
            </a:r>
          </a:p>
          <a:p>
            <a:r>
              <a:rPr lang="en-US" sz="1800" dirty="0" smtClean="0">
                <a:solidFill>
                  <a:srgbClr val="00B050"/>
                </a:solidFill>
              </a:rPr>
              <a:t>Head of </a:t>
            </a:r>
            <a:r>
              <a:rPr lang="en-US" sz="1800" dirty="0" smtClean="0">
                <a:solidFill>
                  <a:srgbClr val="00B050"/>
                </a:solidFill>
              </a:rPr>
              <a:t>Enterprise, </a:t>
            </a:r>
            <a:r>
              <a:rPr lang="en-US" sz="1800" dirty="0" err="1" smtClean="0">
                <a:solidFill>
                  <a:srgbClr val="00B050"/>
                </a:solidFill>
              </a:rPr>
              <a:t>Louth</a:t>
            </a:r>
            <a:r>
              <a:rPr lang="en-US" sz="1800" dirty="0" smtClean="0">
                <a:solidFill>
                  <a:srgbClr val="00B050"/>
                </a:solidFill>
              </a:rPr>
              <a:t> </a:t>
            </a:r>
            <a:r>
              <a:rPr lang="en-US" sz="1800" dirty="0" err="1" smtClean="0">
                <a:solidFill>
                  <a:srgbClr val="00B050"/>
                </a:solidFill>
              </a:rPr>
              <a:t>Co.Co</a:t>
            </a:r>
            <a:r>
              <a:rPr lang="en-US" sz="1800" dirty="0" smtClean="0">
                <a:solidFill>
                  <a:srgbClr val="00B050"/>
                </a:solidFill>
              </a:rPr>
              <a:t>.  </a:t>
            </a:r>
          </a:p>
          <a:p>
            <a:r>
              <a:rPr lang="en-US" sz="1800" dirty="0" smtClean="0">
                <a:solidFill>
                  <a:srgbClr val="00B050"/>
                </a:solidFill>
              </a:rPr>
              <a:t>11</a:t>
            </a:r>
            <a:r>
              <a:rPr lang="en-US" sz="1800" baseline="30000" dirty="0" smtClean="0">
                <a:solidFill>
                  <a:srgbClr val="00B050"/>
                </a:solidFill>
              </a:rPr>
              <a:t>th</a:t>
            </a:r>
            <a:r>
              <a:rPr lang="en-US" sz="1800" dirty="0" smtClean="0">
                <a:solidFill>
                  <a:srgbClr val="00B050"/>
                </a:solidFill>
              </a:rPr>
              <a:t> Nov 2020</a:t>
            </a:r>
            <a:endParaRPr lang="en-US" sz="18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46C3FB-213F-2548-88ED-4FB829FD64F6}"/>
              </a:ext>
            </a:extLst>
          </p:cNvPr>
          <p:cNvSpPr txBox="1"/>
          <p:nvPr/>
        </p:nvSpPr>
        <p:spPr>
          <a:xfrm>
            <a:off x="504000" y="4030123"/>
            <a:ext cx="260465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</a:rPr>
              <a:t>LocalEnterprise.ie</a:t>
            </a:r>
            <a:endParaRPr lang="en-US" sz="1100" b="1" dirty="0">
              <a:solidFill>
                <a:schemeClr val="bg1"/>
              </a:solidFill>
            </a:endParaRPr>
          </a:p>
          <a:p>
            <a:r>
              <a:rPr lang="en-US" sz="1100" dirty="0">
                <a:solidFill>
                  <a:schemeClr val="bg1"/>
                </a:solidFill>
              </a:rPr>
              <a:t>#</a:t>
            </a:r>
            <a:r>
              <a:rPr lang="en-US" sz="1100" dirty="0" err="1">
                <a:solidFill>
                  <a:schemeClr val="bg1"/>
                </a:solidFill>
              </a:rPr>
              <a:t>MakingItHappen</a:t>
            </a:r>
            <a:endParaRPr lang="en-US" sz="11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3828" y="135265"/>
            <a:ext cx="2517296" cy="1183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7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6598" y="187030"/>
            <a:ext cx="5400600" cy="432197"/>
          </a:xfrm>
        </p:spPr>
        <p:txBody>
          <a:bodyPr>
            <a:noAutofit/>
          </a:bodyPr>
          <a:lstStyle/>
          <a:p>
            <a:r>
              <a:rPr lang="en-IE" sz="3400" b="1" dirty="0" smtClean="0">
                <a:solidFill>
                  <a:srgbClr val="0093D1"/>
                </a:solidFill>
              </a:rPr>
              <a:t>Business Supports Roadmap </a:t>
            </a:r>
            <a:r>
              <a:rPr lang="en-IE" sz="3200" b="1" dirty="0" smtClean="0">
                <a:solidFill>
                  <a:srgbClr val="0093D1"/>
                </a:solidFill>
              </a:rPr>
              <a:t/>
            </a:r>
            <a:br>
              <a:rPr lang="en-IE" sz="3200" b="1" dirty="0" smtClean="0">
                <a:solidFill>
                  <a:srgbClr val="0093D1"/>
                </a:solidFill>
              </a:rPr>
            </a:br>
            <a:r>
              <a:rPr lang="en-IE" sz="3200" b="1" dirty="0">
                <a:solidFill>
                  <a:srgbClr val="0093D1"/>
                </a:solidFill>
              </a:rPr>
              <a:t> </a:t>
            </a:r>
            <a:r>
              <a:rPr lang="en-IE" sz="3200" b="1" dirty="0" smtClean="0">
                <a:solidFill>
                  <a:srgbClr val="0093D1"/>
                </a:solidFill>
              </a:rPr>
              <a:t>   – </a:t>
            </a:r>
            <a:r>
              <a:rPr lang="en-IE" sz="3200" dirty="0" smtClean="0">
                <a:solidFill>
                  <a:srgbClr val="0093D1"/>
                </a:solidFill>
              </a:rPr>
              <a:t>3 steps to mitigate </a:t>
            </a:r>
            <a:r>
              <a:rPr lang="en-IE" sz="3200" dirty="0" err="1" smtClean="0">
                <a:solidFill>
                  <a:srgbClr val="0093D1"/>
                </a:solidFill>
              </a:rPr>
              <a:t>Brexit</a:t>
            </a:r>
            <a:endParaRPr lang="en-IE" sz="3200" dirty="0">
              <a:solidFill>
                <a:srgbClr val="0093D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3258" y="1186697"/>
            <a:ext cx="70787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IE" sz="22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Assess Exposure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endParaRPr lang="en-IE" sz="1200" dirty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200" b="1" dirty="0" smtClean="0">
                <a:solidFill>
                  <a:srgbClr val="000000"/>
                </a:solidFill>
                <a:latin typeface="Calibri"/>
                <a:ea typeface="ＭＳ Ｐゴシック"/>
              </a:rPr>
              <a:t>2.    Prepare a Plan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sz="2400" dirty="0">
                <a:solidFill>
                  <a:srgbClr val="000000"/>
                </a:solidFill>
                <a:latin typeface="Calibri"/>
                <a:ea typeface="ＭＳ Ｐゴシック"/>
              </a:rPr>
              <a:t>	</a:t>
            </a:r>
            <a:r>
              <a:rPr lang="en-IE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- Grants from </a:t>
            </a:r>
            <a:r>
              <a:rPr lang="en-IE" i="1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Enterprise Ireland </a:t>
            </a:r>
            <a:r>
              <a:rPr lang="en-IE" dirty="0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and </a:t>
            </a:r>
            <a:r>
              <a:rPr lang="en-IE" i="1" dirty="0" err="1" smtClean="0">
                <a:solidFill>
                  <a:schemeClr val="tx1">
                    <a:lumMod val="75000"/>
                  </a:schemeClr>
                </a:solidFill>
                <a:latin typeface="Calibri"/>
                <a:ea typeface="ＭＳ Ｐゴシック"/>
              </a:rPr>
              <a:t>InterTradeIreland</a:t>
            </a:r>
            <a:endParaRPr lang="en-IE" i="1" dirty="0" smtClean="0">
              <a:solidFill>
                <a:schemeClr val="tx1">
                  <a:lumMod val="75000"/>
                </a:schemeClr>
              </a:solidFill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1200" dirty="0" smtClean="0">
              <a:solidFill>
                <a:srgbClr val="000000"/>
              </a:solidFill>
              <a:latin typeface="Calibri"/>
              <a:ea typeface="ＭＳ Ｐゴシック"/>
            </a:endParaRPr>
          </a:p>
          <a:p>
            <a:pPr>
              <a:defRPr/>
            </a:pPr>
            <a:r>
              <a:rPr lang="en-GB" altLang="en-US" sz="2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3.    Get Supports  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(financial </a:t>
            </a: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and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non-financial):</a:t>
            </a:r>
          </a:p>
          <a:p>
            <a:pPr>
              <a:defRPr/>
            </a:pP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     </a:t>
            </a: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- Build Competitiveness </a:t>
            </a:r>
          </a:p>
          <a:p>
            <a:pPr>
              <a:defRPr/>
            </a:pP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- Expanding </a:t>
            </a: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reach/ 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New Markets </a:t>
            </a:r>
            <a:endParaRPr lang="en-GB" altLang="en-US" dirty="0">
              <a:solidFill>
                <a:schemeClr val="tx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- Innovation</a:t>
            </a:r>
          </a:p>
          <a:p>
            <a:pPr>
              <a:defRPr/>
            </a:pPr>
            <a:r>
              <a:rPr lang="en-GB" altLang="en-US" dirty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	</a:t>
            </a:r>
            <a:r>
              <a:rPr lang="en-GB" altLang="en-US" dirty="0" smtClean="0">
                <a:solidFill>
                  <a:schemeClr val="tx1">
                    <a:lumMod val="75000"/>
                  </a:schemeClr>
                </a:solidFill>
                <a:cs typeface="Arial" panose="020B0604020202020204" pitchFamily="34" charset="0"/>
              </a:rPr>
              <a:t>- Building Scale / Finance</a:t>
            </a:r>
          </a:p>
          <a:p>
            <a:pPr>
              <a:defRPr/>
            </a:pPr>
            <a:endParaRPr lang="en-GB" altLang="en-US" sz="1200" dirty="0" smtClean="0">
              <a:solidFill>
                <a:schemeClr val="tx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r">
              <a:defRPr/>
            </a:pPr>
            <a:r>
              <a:rPr lang="en-GB" altLang="en-US" sz="2000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  <a:hlinkClick r:id="rId3"/>
              </a:rPr>
              <a:t>www.LocalEnterprise.ie/Louth</a:t>
            </a:r>
            <a:r>
              <a:rPr lang="en-GB" altLang="en-US" sz="200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6820" y="63573"/>
            <a:ext cx="2621518" cy="121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4563" y="241788"/>
            <a:ext cx="7812911" cy="707338"/>
          </a:xfrm>
        </p:spPr>
        <p:txBody>
          <a:bodyPr>
            <a:noAutofit/>
          </a:bodyPr>
          <a:lstStyle/>
          <a:p>
            <a:r>
              <a:rPr lang="en-IE" sz="2800" b="1" dirty="0" smtClean="0">
                <a:solidFill>
                  <a:srgbClr val="0093D1"/>
                </a:solidFill>
              </a:rPr>
              <a:t>Next Steps: </a:t>
            </a:r>
            <a:br>
              <a:rPr lang="en-IE" sz="2800" b="1" dirty="0" smtClean="0">
                <a:solidFill>
                  <a:srgbClr val="0093D1"/>
                </a:solidFill>
              </a:rPr>
            </a:br>
            <a:r>
              <a:rPr lang="en-IE" sz="2800" b="1" dirty="0" smtClean="0">
                <a:solidFill>
                  <a:srgbClr val="0093D1"/>
                </a:solidFill>
              </a:rPr>
              <a:t>Avail of Advise / </a:t>
            </a:r>
            <a:r>
              <a:rPr lang="en-IE" sz="2800" b="1" dirty="0">
                <a:solidFill>
                  <a:srgbClr val="0093D1"/>
                </a:solidFill>
              </a:rPr>
              <a:t>Assess Exposure to BREXIT </a:t>
            </a:r>
            <a:r>
              <a:rPr lang="en-IE" sz="3200" b="1" dirty="0">
                <a:solidFill>
                  <a:srgbClr val="0093D1"/>
                </a:solidFill>
              </a:rPr>
              <a:t/>
            </a:r>
            <a:br>
              <a:rPr lang="en-IE" sz="3200" b="1" dirty="0">
                <a:solidFill>
                  <a:srgbClr val="0093D1"/>
                </a:solidFill>
              </a:rPr>
            </a:br>
            <a:r>
              <a:rPr lang="en-IE" sz="4000" b="1" dirty="0" smtClean="0">
                <a:solidFill>
                  <a:srgbClr val="0093D1"/>
                </a:solidFill>
              </a:rPr>
              <a:t/>
            </a:r>
            <a:br>
              <a:rPr lang="en-IE" sz="4000" b="1" dirty="0" smtClean="0">
                <a:solidFill>
                  <a:srgbClr val="0093D1"/>
                </a:solidFill>
              </a:rPr>
            </a:br>
            <a:r>
              <a:rPr lang="en-IE" sz="2400" b="1" dirty="0" smtClean="0"/>
              <a:t>- LEO </a:t>
            </a:r>
            <a:r>
              <a:rPr lang="en-IE" sz="2400" b="1" dirty="0" err="1" smtClean="0"/>
              <a:t>Brexit</a:t>
            </a:r>
            <a:r>
              <a:rPr lang="en-IE" sz="2400" b="1" dirty="0" smtClean="0"/>
              <a:t> Advisory Clinic </a:t>
            </a:r>
            <a:br>
              <a:rPr lang="en-IE" sz="2400" b="1" dirty="0" smtClean="0"/>
            </a:br>
            <a:r>
              <a:rPr lang="en-IE" sz="1600" b="1" dirty="0" smtClean="0"/>
              <a:t/>
            </a:r>
            <a:br>
              <a:rPr lang="en-IE" sz="1600" b="1" dirty="0" smtClean="0"/>
            </a:br>
            <a:r>
              <a:rPr lang="en-IE" sz="2400" b="1" dirty="0" smtClean="0"/>
              <a:t>- LEO </a:t>
            </a:r>
            <a:r>
              <a:rPr lang="en-IE" sz="2400" b="1" dirty="0" err="1" smtClean="0"/>
              <a:t>Brexit</a:t>
            </a:r>
            <a:r>
              <a:rPr lang="en-IE" sz="2400" b="1" dirty="0" smtClean="0"/>
              <a:t> Mentor </a:t>
            </a:r>
            <a:br>
              <a:rPr lang="en-IE" sz="2400" b="1" dirty="0" smtClean="0"/>
            </a:br>
            <a:r>
              <a:rPr lang="en-IE" sz="1600" b="1" dirty="0" smtClean="0"/>
              <a:t/>
            </a:r>
            <a:br>
              <a:rPr lang="en-IE" sz="1600" b="1" dirty="0" smtClean="0"/>
            </a:br>
            <a:r>
              <a:rPr lang="en-IE" sz="2400" b="1" dirty="0" smtClean="0"/>
              <a:t>- </a:t>
            </a:r>
            <a:r>
              <a:rPr lang="en-IE" sz="2400" b="1" dirty="0" err="1" smtClean="0"/>
              <a:t>Brexit</a:t>
            </a:r>
            <a:r>
              <a:rPr lang="en-IE" sz="2400" b="1" dirty="0" smtClean="0"/>
              <a:t> Readiness Checker</a:t>
            </a:r>
            <a:br>
              <a:rPr lang="en-IE" sz="2400" b="1" dirty="0" smtClean="0"/>
            </a:br>
            <a:r>
              <a:rPr lang="en-IE" sz="1600" b="1" dirty="0" smtClean="0"/>
              <a:t/>
            </a:r>
            <a:br>
              <a:rPr lang="en-IE" sz="1600" b="1" dirty="0" smtClean="0"/>
            </a:br>
            <a:r>
              <a:rPr lang="en-IE" sz="2400" b="1" dirty="0" smtClean="0"/>
              <a:t>- Prepare Your Business for Customs </a:t>
            </a:r>
            <a:br>
              <a:rPr lang="en-IE" sz="2400" b="1" dirty="0" smtClean="0"/>
            </a:br>
            <a:r>
              <a:rPr lang="en-IE" sz="2400" b="1" dirty="0"/>
              <a:t> </a:t>
            </a:r>
            <a:r>
              <a:rPr lang="en-IE" sz="2400" b="1" dirty="0" smtClean="0"/>
              <a:t>  Workshop</a:t>
            </a:r>
            <a:br>
              <a:rPr lang="en-IE" sz="2400" b="1" dirty="0" smtClean="0"/>
            </a:br>
            <a:r>
              <a:rPr lang="en-IE" sz="2400" b="1" dirty="0"/>
              <a:t> </a:t>
            </a:r>
            <a:r>
              <a:rPr lang="en-IE" sz="2400" b="1" dirty="0" smtClean="0"/>
              <a:t>  </a:t>
            </a:r>
            <a:r>
              <a:rPr lang="en-IE" sz="2000" b="1" i="1" dirty="0" smtClean="0"/>
              <a:t>30</a:t>
            </a:r>
            <a:r>
              <a:rPr lang="en-IE" sz="2000" b="1" i="1" baseline="30000" dirty="0" smtClean="0"/>
              <a:t>th</a:t>
            </a:r>
            <a:r>
              <a:rPr lang="en-IE" sz="2000" b="1" i="1" dirty="0" smtClean="0"/>
              <a:t> Nov (Monday) 9.30am to 4pm</a:t>
            </a:r>
            <a:br>
              <a:rPr lang="en-IE" sz="2000" b="1" i="1" dirty="0" smtClean="0"/>
            </a:br>
            <a:r>
              <a:rPr lang="en-IE" sz="2000" b="1" i="1" dirty="0" smtClean="0"/>
              <a:t>    Register free: </a:t>
            </a:r>
            <a:r>
              <a:rPr lang="en-IE" sz="2000" b="1" i="1" dirty="0" smtClean="0">
                <a:hlinkClick r:id="rId2"/>
              </a:rPr>
              <a:t>www.LocalEnterprise.ie/Louth</a:t>
            </a:r>
            <a:r>
              <a:rPr lang="en-IE" sz="2000" b="1" i="1" dirty="0" smtClean="0"/>
              <a:t>  </a:t>
            </a:r>
            <a:endParaRPr lang="en-IE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629471" y="2721190"/>
            <a:ext cx="3421929" cy="23391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u="sng" dirty="0" smtClean="0">
                <a:latin typeface="Calibri"/>
                <a:ea typeface="ＭＳ Ｐゴシック"/>
              </a:rPr>
              <a:t>Action: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sz="1200" b="1" u="sng" dirty="0" smtClean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b="1" dirty="0" smtClean="0">
                <a:latin typeface="Calibri"/>
                <a:ea typeface="ＭＳ Ｐゴシック"/>
              </a:rPr>
              <a:t>Email: </a:t>
            </a:r>
            <a:r>
              <a:rPr lang="en-IE" b="1" dirty="0" smtClean="0">
                <a:latin typeface="Calibri"/>
                <a:ea typeface="ＭＳ Ｐゴシック"/>
                <a:hlinkClick r:id="rId3"/>
              </a:rPr>
              <a:t>info@leo.louthcoco.ie</a:t>
            </a:r>
            <a:r>
              <a:rPr lang="en-IE" b="1" dirty="0" smtClean="0">
                <a:latin typeface="Calibri"/>
                <a:ea typeface="ＭＳ Ｐゴシック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dirty="0">
                <a:latin typeface="Calibri"/>
                <a:ea typeface="ＭＳ Ｐゴシック"/>
              </a:rPr>
              <a:t>	</a:t>
            </a:r>
            <a:r>
              <a:rPr lang="en-IE" b="1" dirty="0" smtClean="0">
                <a:latin typeface="Calibri"/>
                <a:ea typeface="ＭＳ Ｐゴシック"/>
              </a:rPr>
              <a:t>ref. LEO Louth </a:t>
            </a:r>
            <a:r>
              <a:rPr lang="en-IE" b="1" dirty="0" err="1" smtClean="0">
                <a:latin typeface="Calibri"/>
                <a:ea typeface="ＭＳ Ｐゴシック"/>
              </a:rPr>
              <a:t>Brexit</a:t>
            </a:r>
            <a:r>
              <a:rPr lang="en-IE" b="1" dirty="0" smtClean="0">
                <a:latin typeface="Calibri"/>
                <a:ea typeface="ＭＳ Ｐゴシック"/>
              </a:rPr>
              <a:t> Mentor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sz="1200" dirty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b="1" u="sng" dirty="0" smtClean="0">
                <a:ea typeface="ＭＳ Ｐゴシック"/>
                <a:hlinkClick r:id="rId4"/>
              </a:rPr>
              <a:t>www.PrepareForBrexit.com</a:t>
            </a:r>
            <a:endParaRPr lang="en-IE" b="1" u="sng" dirty="0" smtClean="0"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200" b="1" u="sng" dirty="0"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1200" b="1" u="sng" dirty="0">
              <a:ea typeface="ＭＳ Ｐゴシック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b="1" dirty="0">
                <a:ea typeface="ＭＳ Ｐゴシック"/>
                <a:hlinkClick r:id="rId5"/>
              </a:rPr>
              <a:t>www.gov.ie/Brexit</a:t>
            </a:r>
            <a:endParaRPr lang="en-IE" b="1" dirty="0">
              <a:ea typeface="ＭＳ Ｐゴシック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 smtClean="0">
              <a:latin typeface="Calibri"/>
              <a:ea typeface="ＭＳ Ｐゴシック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8159" y="1054121"/>
            <a:ext cx="2323496" cy="135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53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4563" y="241788"/>
            <a:ext cx="7812911" cy="707338"/>
          </a:xfrm>
        </p:spPr>
        <p:txBody>
          <a:bodyPr>
            <a:noAutofit/>
          </a:bodyPr>
          <a:lstStyle/>
          <a:p>
            <a:r>
              <a:rPr lang="en-IE" sz="2800" b="1" dirty="0" smtClean="0">
                <a:solidFill>
                  <a:srgbClr val="0093D1"/>
                </a:solidFill>
              </a:rPr>
              <a:t>LEO Management Development Programmes</a:t>
            </a: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2400" b="1" dirty="0"/>
              <a:t/>
            </a:r>
            <a:br>
              <a:rPr lang="en-IE" sz="2400" b="1" dirty="0"/>
            </a:br>
            <a:r>
              <a:rPr lang="en-IE" sz="2400" b="1" dirty="0" smtClean="0"/>
              <a:t>1. Retail Development Programme</a:t>
            </a:r>
            <a:br>
              <a:rPr lang="en-IE" sz="2400" b="1" dirty="0" smtClean="0"/>
            </a:b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2400" b="1" dirty="0" smtClean="0"/>
              <a:t>2. Financial Capability Programme</a:t>
            </a:r>
            <a:br>
              <a:rPr lang="en-IE" sz="2400" b="1" dirty="0" smtClean="0"/>
            </a:b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2400" b="1" dirty="0" smtClean="0"/>
              <a:t>3. Export Programme</a:t>
            </a:r>
            <a:br>
              <a:rPr lang="en-IE" sz="2400" b="1" dirty="0" smtClean="0"/>
            </a:b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2400" b="1" dirty="0" smtClean="0"/>
              <a:t>4. Innovation Programme </a:t>
            </a:r>
            <a:br>
              <a:rPr lang="en-IE" sz="2400" b="1" dirty="0" smtClean="0"/>
            </a:br>
            <a:r>
              <a:rPr lang="en-IE" sz="2400" b="1" dirty="0"/>
              <a:t/>
            </a:r>
            <a:br>
              <a:rPr lang="en-IE" sz="2400" b="1" dirty="0"/>
            </a:br>
            <a:r>
              <a:rPr lang="en-IE" sz="2400" b="1" dirty="0" smtClean="0"/>
              <a:t/>
            </a:r>
            <a:br>
              <a:rPr lang="en-IE" sz="2400" b="1" dirty="0" smtClean="0"/>
            </a:br>
            <a:r>
              <a:rPr lang="en-IE" sz="2400" b="1" i="1" dirty="0" smtClean="0">
                <a:solidFill>
                  <a:schemeClr val="accent6">
                    <a:lumMod val="75000"/>
                  </a:schemeClr>
                </a:solidFill>
              </a:rPr>
              <a:t>Thank You </a:t>
            </a:r>
            <a:r>
              <a:rPr lang="en-GB" altLang="en-US" sz="2000" b="1" i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  <a:hlinkClick r:id="rId2"/>
              </a:rPr>
              <a:t>www.LocalEnterprise.ie/Louth</a:t>
            </a:r>
            <a:r>
              <a:rPr lang="en-IE" sz="2400" b="1" dirty="0" smtClean="0"/>
              <a:t/>
            </a:r>
            <a:br>
              <a:rPr lang="en-IE" sz="2400" b="1" dirty="0" smtClean="0"/>
            </a:br>
            <a:endParaRPr lang="en-IE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629471" y="2721190"/>
            <a:ext cx="3421929" cy="23391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u="sng" dirty="0" smtClean="0">
                <a:latin typeface="Calibri"/>
                <a:ea typeface="ＭＳ Ｐゴシック"/>
              </a:rPr>
              <a:t>Action: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sz="1200" b="1" u="sng" dirty="0" smtClean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b="1" dirty="0" smtClean="0">
                <a:latin typeface="Calibri"/>
                <a:ea typeface="ＭＳ Ｐゴシック"/>
              </a:rPr>
              <a:t>Email: </a:t>
            </a:r>
            <a:r>
              <a:rPr lang="en-IE" b="1" dirty="0" smtClean="0">
                <a:latin typeface="Calibri"/>
                <a:ea typeface="ＭＳ Ｐゴシック"/>
                <a:hlinkClick r:id="rId3"/>
              </a:rPr>
              <a:t>info@leo.louthcoco.ie</a:t>
            </a:r>
            <a:r>
              <a:rPr lang="en-IE" b="1" dirty="0" smtClean="0">
                <a:latin typeface="Calibri"/>
                <a:ea typeface="ＭＳ Ｐゴシック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E" b="1" dirty="0">
                <a:latin typeface="Calibri"/>
                <a:ea typeface="ＭＳ Ｐゴシック"/>
              </a:rPr>
              <a:t>	</a:t>
            </a:r>
            <a:r>
              <a:rPr lang="en-IE" b="1" dirty="0" smtClean="0">
                <a:latin typeface="Calibri"/>
                <a:ea typeface="ＭＳ Ｐゴシック"/>
              </a:rPr>
              <a:t>ref. LEO Louth Mgmt. Dev.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sz="1200" dirty="0" smtClean="0">
              <a:latin typeface="Calibri"/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b="1" u="sng" dirty="0" smtClean="0">
                <a:ea typeface="ＭＳ Ｐゴシック"/>
                <a:hlinkClick r:id="rId4"/>
              </a:rPr>
              <a:t>www.PrepareForBrexit.com</a:t>
            </a:r>
            <a:endParaRPr lang="en-IE" b="1" u="sng" dirty="0" smtClean="0"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200" b="1" u="sng" dirty="0">
              <a:ea typeface="ＭＳ Ｐゴシック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1200" b="1" u="sng" dirty="0">
              <a:ea typeface="ＭＳ Ｐゴシック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b="1" dirty="0">
                <a:ea typeface="ＭＳ Ｐゴシック"/>
                <a:hlinkClick r:id="rId5"/>
              </a:rPr>
              <a:t>www.gov.ie/Brexit</a:t>
            </a:r>
            <a:endParaRPr lang="en-IE" b="1" dirty="0">
              <a:ea typeface="ＭＳ Ｐゴシック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IE" dirty="0" smtClean="0">
              <a:latin typeface="Calibri"/>
              <a:ea typeface="ＭＳ Ｐゴシック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1784" y="1146721"/>
            <a:ext cx="2323496" cy="135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43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- National">
  <a:themeElements>
    <a:clrScheme name="Custom 4">
      <a:dk1>
        <a:srgbClr val="414041"/>
      </a:dk1>
      <a:lt1>
        <a:srgbClr val="FFFFFF"/>
      </a:lt1>
      <a:dk2>
        <a:srgbClr val="0093D0"/>
      </a:dk2>
      <a:lt2>
        <a:srgbClr val="8DC63F"/>
      </a:lt2>
      <a:accent1>
        <a:srgbClr val="00A94F"/>
      </a:accent1>
      <a:accent2>
        <a:srgbClr val="E20177"/>
      </a:accent2>
      <a:accent3>
        <a:srgbClr val="F78E1E"/>
      </a:accent3>
      <a:accent4>
        <a:srgbClr val="FFC31F"/>
      </a:accent4>
      <a:accent5>
        <a:srgbClr val="C1CD23"/>
      </a:accent5>
      <a:accent6>
        <a:srgbClr val="739DD2"/>
      </a:accent6>
      <a:hlink>
        <a:srgbClr val="D81E05"/>
      </a:hlink>
      <a:folHlink>
        <a:srgbClr val="00A3DD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4283</TotalTime>
  <Words>203</Words>
  <Application>Microsoft Office PowerPoint</Application>
  <PresentationFormat>On-screen Show (16:9)</PresentationFormat>
  <Paragraphs>42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Calibri-Bold</vt:lpstr>
      <vt:lpstr>Lucida Grande</vt:lpstr>
      <vt:lpstr>Cover - National</vt:lpstr>
      <vt:lpstr>PowerPoint Presentation</vt:lpstr>
      <vt:lpstr>Business Supports Roadmap      – 3 steps to mitigate Brexit</vt:lpstr>
      <vt:lpstr>Next Steps:  Avail of Advise / Assess Exposure to BREXIT   - LEO Brexit Advisory Clinic   - LEO Brexit Mentor   - Brexit Readiness Checker  - Prepare Your Business for Customs     Workshop    30th Nov (Monday) 9.30am to 4pm     Register free: www.LocalEnterprise.ie/Louth  </vt:lpstr>
      <vt:lpstr>LEO Management Development Programmes   1. Retail Development Programme  2. Financial Capability Programme  3. Export Programme  4. Innovation Programme    Thank You www.LocalEnterprise.ie/Louth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Boyle</dc:creator>
  <cp:lastModifiedBy>Thomas  Mc Evoy</cp:lastModifiedBy>
  <cp:revision>106</cp:revision>
  <cp:lastPrinted>2019-02-19T17:05:35Z</cp:lastPrinted>
  <dcterms:created xsi:type="dcterms:W3CDTF">2019-02-13T14:18:50Z</dcterms:created>
  <dcterms:modified xsi:type="dcterms:W3CDTF">2020-11-11T18:12:06Z</dcterms:modified>
</cp:coreProperties>
</file>