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Default Extension="fntdata" ContentType="application/x-fontdata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12"/>
  </p:notesMasterIdLst>
  <p:sldIdLst>
    <p:sldId id="263" r:id="rId2"/>
    <p:sldId id="306" r:id="rId3"/>
    <p:sldId id="286" r:id="rId4"/>
    <p:sldId id="297" r:id="rId5"/>
    <p:sldId id="265" r:id="rId6"/>
    <p:sldId id="324" r:id="rId7"/>
    <p:sldId id="308" r:id="rId8"/>
    <p:sldId id="310" r:id="rId9"/>
    <p:sldId id="329" r:id="rId10"/>
    <p:sldId id="305" r:id="rId11"/>
  </p:sldIdLst>
  <p:sldSz cx="9144000" cy="5715000" type="screen16x10"/>
  <p:notesSz cx="6797675" cy="9926638"/>
  <p:embeddedFontLst>
    <p:embeddedFont>
      <p:font typeface="Calibri" pitchFamily="34" charset="0"/>
      <p:regular r:id="rId13"/>
      <p:bold r:id="rId14"/>
      <p:italic r:id="rId15"/>
      <p:boldItalic r:id="rId16"/>
    </p:embeddedFont>
    <p:embeddedFont>
      <p:font typeface="Calibri Light" pitchFamily="34" charset="0"/>
      <p:regular r:id="rId17"/>
      <p:italic r:id="rId18"/>
    </p:embeddedFont>
    <p:embeddedFont>
      <p:font typeface="ＭＳ Ｐゴシック" pitchFamily="34" charset="-128"/>
      <p:regular r:id="rId19"/>
    </p:embeddedFont>
  </p:embeddedFontLst>
  <p:defaultTextStyle>
    <a:defPPr>
      <a:defRPr lang="en-US"/>
    </a:defPPr>
    <a:lvl1pPr marL="0" algn="l" defTabSz="71323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1pPr>
    <a:lvl2pPr marL="356616" algn="l" defTabSz="71323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2pPr>
    <a:lvl3pPr marL="713232" algn="l" defTabSz="71323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3pPr>
    <a:lvl4pPr marL="1069848" algn="l" defTabSz="71323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4pPr>
    <a:lvl5pPr marL="1426464" algn="l" defTabSz="71323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5pPr>
    <a:lvl6pPr marL="1783080" algn="l" defTabSz="71323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6pPr>
    <a:lvl7pPr marL="2139696" algn="l" defTabSz="71323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7pPr>
    <a:lvl8pPr marL="2496312" algn="l" defTabSz="71323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8pPr>
    <a:lvl9pPr marL="2852928" algn="l" defTabSz="71323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  <p15:guide id="3" orient="horz" pos="683">
          <p15:clr>
            <a:srgbClr val="A4A3A4"/>
          </p15:clr>
        </p15:guide>
        <p15:guide id="4" pos="4647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339933"/>
    <a:srgbClr val="00CC00"/>
    <a:srgbClr val="92D050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366" autoAdjust="0"/>
    <p:restoredTop sz="95501" autoAdjust="0"/>
  </p:normalViewPr>
  <p:slideViewPr>
    <p:cSldViewPr snapToGrid="0">
      <p:cViewPr>
        <p:scale>
          <a:sx n="131" d="100"/>
          <a:sy n="131" d="100"/>
        </p:scale>
        <p:origin x="-72" y="-30"/>
      </p:cViewPr>
      <p:guideLst>
        <p:guide orient="horz" pos="2160"/>
        <p:guide orient="horz" pos="683"/>
        <p:guide pos="3840"/>
        <p:guide pos="4647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1.fntdata"/><Relationship Id="rId18" Type="http://schemas.openxmlformats.org/officeDocument/2006/relationships/font" Target="fonts/font6.fntdata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font" Target="fonts/font5.fntdata"/><Relationship Id="rId2" Type="http://schemas.openxmlformats.org/officeDocument/2006/relationships/slide" Target="slides/slide1.xml"/><Relationship Id="rId16" Type="http://schemas.openxmlformats.org/officeDocument/2006/relationships/font" Target="fonts/font4.fntdata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font" Target="fonts/font3.fntdata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font" Target="fonts/font7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2.fntdata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E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024C56B-2B97-4082-8906-392D5F45F366}" type="datetimeFigureOut">
              <a:rPr lang="en-IE" smtClean="0"/>
              <a:pPr/>
              <a:t>11/09/2014</a:t>
            </a:fld>
            <a:endParaRPr lang="en-IE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9138" y="1241425"/>
            <a:ext cx="5359400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IE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450" y="4776788"/>
            <a:ext cx="5438775" cy="39084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E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49688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DD17427-1E33-49C6-9CE6-1803407DE1DA}" type="slidenum">
              <a:rPr lang="en-IE" smtClean="0"/>
              <a:pPr/>
              <a:t>‹#›</a:t>
            </a:fld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xmlns="" val="260208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713232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1pPr>
    <a:lvl2pPr marL="356616" algn="l" defTabSz="713232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2pPr>
    <a:lvl3pPr marL="713232" algn="l" defTabSz="713232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3pPr>
    <a:lvl4pPr marL="1069848" algn="l" defTabSz="713232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4pPr>
    <a:lvl5pPr marL="1426464" algn="l" defTabSz="713232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5pPr>
    <a:lvl6pPr marL="1783080" algn="l" defTabSz="713232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6pPr>
    <a:lvl7pPr marL="2139696" algn="l" defTabSz="713232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7pPr>
    <a:lvl8pPr marL="2496312" algn="l" defTabSz="713232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8pPr>
    <a:lvl9pPr marL="2852928" algn="l" defTabSz="713232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4088"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1pPr>
            <a:lvl2pPr marL="37931725" indent="-37474525" defTabSz="954088"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2pPr>
            <a:lvl3pPr marL="1143000" indent="-228600" defTabSz="954088"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3pPr>
            <a:lvl4pPr marL="1600200" indent="-228600" defTabSz="954088"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4pPr>
            <a:lvl5pPr marL="2057400" indent="-228600" defTabSz="954088"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9540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9540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9540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9540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B989AF03-48A1-4C6B-BC91-F8F51F85F5DB}" type="slidenum">
              <a:rPr lang="en-US" sz="1300"/>
              <a:pPr/>
              <a:t>6</a:t>
            </a:fld>
            <a:endParaRPr lang="en-US" sz="1300"/>
          </a:p>
        </p:txBody>
      </p:sp>
      <p:sp>
        <p:nvSpPr>
          <p:cNvPr id="389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22275" y="744538"/>
            <a:ext cx="5954713" cy="3722687"/>
          </a:xfrm>
          <a:ln/>
        </p:spPr>
      </p:sp>
      <p:sp>
        <p:nvSpPr>
          <p:cNvPr id="3891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77863" y="4716463"/>
            <a:ext cx="5441950" cy="4465637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IE" smtClean="0">
              <a:latin typeface="Helvetica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37564333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4088"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defTabSz="954088"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2BFD0834-C102-411A-B3AF-E4ED475AAB63}" type="slidenum">
              <a:rPr lang="en-US" sz="1300"/>
              <a:pPr/>
              <a:t>8</a:t>
            </a:fld>
            <a:endParaRPr lang="en-US" sz="1300"/>
          </a:p>
        </p:txBody>
      </p:sp>
      <p:sp>
        <p:nvSpPr>
          <p:cNvPr id="552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20688" y="744538"/>
            <a:ext cx="5956300" cy="3722687"/>
          </a:xfrm>
          <a:ln/>
        </p:spPr>
      </p:sp>
      <p:sp>
        <p:nvSpPr>
          <p:cNvPr id="5530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77863" y="4716463"/>
            <a:ext cx="5441950" cy="4465637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IE" smtClean="0">
              <a:latin typeface="Helvetica" panose="020B0604020202020204" pitchFamily="34" charset="0"/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0587681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935302"/>
            <a:ext cx="6858000" cy="1989667"/>
          </a:xfrm>
        </p:spPr>
        <p:txBody>
          <a:bodyPr anchor="b"/>
          <a:lstStyle>
            <a:lvl1pPr algn="ctr">
              <a:defRPr sz="4700"/>
            </a:lvl1pPr>
          </a:lstStyle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001698"/>
            <a:ext cx="6858000" cy="1379802"/>
          </a:xfrm>
        </p:spPr>
        <p:txBody>
          <a:bodyPr/>
          <a:lstStyle>
            <a:lvl1pPr marL="0" indent="0" algn="ctr">
              <a:buNone/>
              <a:defRPr sz="1900"/>
            </a:lvl1pPr>
            <a:lvl2pPr marL="356616" indent="0" algn="ctr">
              <a:buNone/>
              <a:defRPr sz="1600"/>
            </a:lvl2pPr>
            <a:lvl3pPr marL="713232" indent="0" algn="ctr">
              <a:buNone/>
              <a:defRPr sz="1400"/>
            </a:lvl3pPr>
            <a:lvl4pPr marL="1069848" indent="0" algn="ctr">
              <a:buNone/>
              <a:defRPr sz="1200"/>
            </a:lvl4pPr>
            <a:lvl5pPr marL="1426464" indent="0" algn="ctr">
              <a:buNone/>
              <a:defRPr sz="1200"/>
            </a:lvl5pPr>
            <a:lvl6pPr marL="1783080" indent="0" algn="ctr">
              <a:buNone/>
              <a:defRPr sz="1200"/>
            </a:lvl6pPr>
            <a:lvl7pPr marL="2139696" indent="0" algn="ctr">
              <a:buNone/>
              <a:defRPr sz="1200"/>
            </a:lvl7pPr>
            <a:lvl8pPr marL="2496312" indent="0" algn="ctr">
              <a:buNone/>
              <a:defRPr sz="1200"/>
            </a:lvl8pPr>
            <a:lvl9pPr marL="2852928" indent="0" algn="ctr">
              <a:buNone/>
              <a:defRPr sz="1200"/>
            </a:lvl9pPr>
          </a:lstStyle>
          <a:p>
            <a:r>
              <a:rPr lang="en-US" smtClean="0"/>
              <a:t>Click to edit Master subtitle style</a:t>
            </a:r>
            <a:endParaRPr lang="en-I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A9AC1C-D9CE-4757-A281-5D5DA292741B}" type="datetimeFigureOut">
              <a:rPr lang="en-IE" smtClean="0"/>
              <a:pPr/>
              <a:t>11/09/2014</a:t>
            </a:fld>
            <a:endParaRPr lang="en-IE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BEF2D5-067C-49FD-A5C1-5CB444757B53}" type="slidenum">
              <a:rPr lang="en-IE" smtClean="0"/>
              <a:pPr/>
              <a:t>‹#›</a:t>
            </a:fld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xmlns="" val="27749812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A9AC1C-D9CE-4757-A281-5D5DA292741B}" type="datetimeFigureOut">
              <a:rPr lang="en-IE" smtClean="0"/>
              <a:pPr/>
              <a:t>11/09/2014</a:t>
            </a:fld>
            <a:endParaRPr lang="en-IE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BEF2D5-067C-49FD-A5C1-5CB444757B53}" type="slidenum">
              <a:rPr lang="en-IE" smtClean="0"/>
              <a:pPr/>
              <a:t>‹#›</a:t>
            </a:fld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xmlns="" val="8139867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04271"/>
            <a:ext cx="1971675" cy="484319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04271"/>
            <a:ext cx="5800725" cy="484319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A9AC1C-D9CE-4757-A281-5D5DA292741B}" type="datetimeFigureOut">
              <a:rPr lang="en-IE" smtClean="0"/>
              <a:pPr/>
              <a:t>11/09/2014</a:t>
            </a:fld>
            <a:endParaRPr lang="en-IE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BEF2D5-067C-49FD-A5C1-5CB444757B53}" type="slidenum">
              <a:rPr lang="en-IE" smtClean="0"/>
              <a:pPr/>
              <a:t>‹#›</a:t>
            </a:fld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xmlns="" val="36271191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A9AC1C-D9CE-4757-A281-5D5DA292741B}" type="datetimeFigureOut">
              <a:rPr lang="en-IE" smtClean="0"/>
              <a:pPr/>
              <a:t>11/09/2014</a:t>
            </a:fld>
            <a:endParaRPr lang="en-IE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BEF2D5-067C-49FD-A5C1-5CB444757B53}" type="slidenum">
              <a:rPr lang="en-IE" smtClean="0"/>
              <a:pPr/>
              <a:t>‹#›</a:t>
            </a:fld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xmlns="" val="42519235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424782"/>
            <a:ext cx="7886700" cy="2377281"/>
          </a:xfrm>
        </p:spPr>
        <p:txBody>
          <a:bodyPr anchor="b"/>
          <a:lstStyle>
            <a:lvl1pPr>
              <a:defRPr sz="4700"/>
            </a:lvl1pPr>
          </a:lstStyle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824553"/>
            <a:ext cx="7886700" cy="1250156"/>
          </a:xfrm>
        </p:spPr>
        <p:txBody>
          <a:bodyPr/>
          <a:lstStyle>
            <a:lvl1pPr marL="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1pPr>
            <a:lvl2pPr marL="35661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713232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3pPr>
            <a:lvl4pPr marL="1069848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426464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8308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139696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96312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852928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A9AC1C-D9CE-4757-A281-5D5DA292741B}" type="datetimeFigureOut">
              <a:rPr lang="en-IE" smtClean="0"/>
              <a:pPr/>
              <a:t>11/09/2014</a:t>
            </a:fld>
            <a:endParaRPr lang="en-IE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BEF2D5-067C-49FD-A5C1-5CB444757B53}" type="slidenum">
              <a:rPr lang="en-IE" smtClean="0"/>
              <a:pPr/>
              <a:t>‹#›</a:t>
            </a:fld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xmlns="" val="26498718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521354"/>
            <a:ext cx="3886200" cy="362611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521354"/>
            <a:ext cx="3886200" cy="362611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A9AC1C-D9CE-4757-A281-5D5DA292741B}" type="datetimeFigureOut">
              <a:rPr lang="en-IE" smtClean="0"/>
              <a:pPr/>
              <a:t>11/09/2014</a:t>
            </a:fld>
            <a:endParaRPr lang="en-IE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BEF2D5-067C-49FD-A5C1-5CB444757B53}" type="slidenum">
              <a:rPr lang="en-IE" smtClean="0"/>
              <a:pPr/>
              <a:t>‹#›</a:t>
            </a:fld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xmlns="" val="27416560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04271"/>
            <a:ext cx="7886700" cy="1104636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400969"/>
            <a:ext cx="3868340" cy="686593"/>
          </a:xfrm>
        </p:spPr>
        <p:txBody>
          <a:bodyPr anchor="b"/>
          <a:lstStyle>
            <a:lvl1pPr marL="0" indent="0">
              <a:buNone/>
              <a:defRPr sz="1900" b="1"/>
            </a:lvl1pPr>
            <a:lvl2pPr marL="356616" indent="0">
              <a:buNone/>
              <a:defRPr sz="1600" b="1"/>
            </a:lvl2pPr>
            <a:lvl3pPr marL="713232" indent="0">
              <a:buNone/>
              <a:defRPr sz="1400" b="1"/>
            </a:lvl3pPr>
            <a:lvl4pPr marL="1069848" indent="0">
              <a:buNone/>
              <a:defRPr sz="1200" b="1"/>
            </a:lvl4pPr>
            <a:lvl5pPr marL="1426464" indent="0">
              <a:buNone/>
              <a:defRPr sz="1200" b="1"/>
            </a:lvl5pPr>
            <a:lvl6pPr marL="1783080" indent="0">
              <a:buNone/>
              <a:defRPr sz="1200" b="1"/>
            </a:lvl6pPr>
            <a:lvl7pPr marL="2139696" indent="0">
              <a:buNone/>
              <a:defRPr sz="1200" b="1"/>
            </a:lvl7pPr>
            <a:lvl8pPr marL="2496312" indent="0">
              <a:buNone/>
              <a:defRPr sz="1200" b="1"/>
            </a:lvl8pPr>
            <a:lvl9pPr marL="2852928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087563"/>
            <a:ext cx="3868340" cy="307049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400969"/>
            <a:ext cx="3887391" cy="686593"/>
          </a:xfrm>
        </p:spPr>
        <p:txBody>
          <a:bodyPr anchor="b"/>
          <a:lstStyle>
            <a:lvl1pPr marL="0" indent="0">
              <a:buNone/>
              <a:defRPr sz="1900" b="1"/>
            </a:lvl1pPr>
            <a:lvl2pPr marL="356616" indent="0">
              <a:buNone/>
              <a:defRPr sz="1600" b="1"/>
            </a:lvl2pPr>
            <a:lvl3pPr marL="713232" indent="0">
              <a:buNone/>
              <a:defRPr sz="1400" b="1"/>
            </a:lvl3pPr>
            <a:lvl4pPr marL="1069848" indent="0">
              <a:buNone/>
              <a:defRPr sz="1200" b="1"/>
            </a:lvl4pPr>
            <a:lvl5pPr marL="1426464" indent="0">
              <a:buNone/>
              <a:defRPr sz="1200" b="1"/>
            </a:lvl5pPr>
            <a:lvl6pPr marL="1783080" indent="0">
              <a:buNone/>
              <a:defRPr sz="1200" b="1"/>
            </a:lvl6pPr>
            <a:lvl7pPr marL="2139696" indent="0">
              <a:buNone/>
              <a:defRPr sz="1200" b="1"/>
            </a:lvl7pPr>
            <a:lvl8pPr marL="2496312" indent="0">
              <a:buNone/>
              <a:defRPr sz="1200" b="1"/>
            </a:lvl8pPr>
            <a:lvl9pPr marL="2852928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087563"/>
            <a:ext cx="3887391" cy="307049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A9AC1C-D9CE-4757-A281-5D5DA292741B}" type="datetimeFigureOut">
              <a:rPr lang="en-IE" smtClean="0"/>
              <a:pPr/>
              <a:t>11/09/2014</a:t>
            </a:fld>
            <a:endParaRPr lang="en-IE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BEF2D5-067C-49FD-A5C1-5CB444757B53}" type="slidenum">
              <a:rPr lang="en-IE" smtClean="0"/>
              <a:pPr/>
              <a:t>‹#›</a:t>
            </a:fld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xmlns="" val="6127902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A9AC1C-D9CE-4757-A281-5D5DA292741B}" type="datetimeFigureOut">
              <a:rPr lang="en-IE" smtClean="0"/>
              <a:pPr/>
              <a:t>11/09/2014</a:t>
            </a:fld>
            <a:endParaRPr lang="en-IE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BEF2D5-067C-49FD-A5C1-5CB444757B53}" type="slidenum">
              <a:rPr lang="en-IE" smtClean="0"/>
              <a:pPr/>
              <a:t>‹#›</a:t>
            </a:fld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xmlns="" val="20299862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A9AC1C-D9CE-4757-A281-5D5DA292741B}" type="datetimeFigureOut">
              <a:rPr lang="en-IE" smtClean="0"/>
              <a:pPr/>
              <a:t>11/09/2014</a:t>
            </a:fld>
            <a:endParaRPr lang="en-IE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BEF2D5-067C-49FD-A5C1-5CB444757B53}" type="slidenum">
              <a:rPr lang="en-IE" smtClean="0"/>
              <a:pPr/>
              <a:t>‹#›</a:t>
            </a:fld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xmlns="" val="31891615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81000"/>
            <a:ext cx="2949178" cy="1333500"/>
          </a:xfrm>
        </p:spPr>
        <p:txBody>
          <a:bodyPr anchor="b"/>
          <a:lstStyle>
            <a:lvl1pPr>
              <a:defRPr sz="2500"/>
            </a:lvl1pPr>
          </a:lstStyle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822855"/>
            <a:ext cx="4629150" cy="4061354"/>
          </a:xfrm>
        </p:spPr>
        <p:txBody>
          <a:bodyPr/>
          <a:lstStyle>
            <a:lvl1pPr>
              <a:defRPr sz="2500"/>
            </a:lvl1pPr>
            <a:lvl2pPr>
              <a:defRPr sz="2200"/>
            </a:lvl2pPr>
            <a:lvl3pPr>
              <a:defRPr sz="19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714500"/>
            <a:ext cx="2949178" cy="3176323"/>
          </a:xfrm>
        </p:spPr>
        <p:txBody>
          <a:bodyPr/>
          <a:lstStyle>
            <a:lvl1pPr marL="0" indent="0">
              <a:buNone/>
              <a:defRPr sz="1200"/>
            </a:lvl1pPr>
            <a:lvl2pPr marL="356616" indent="0">
              <a:buNone/>
              <a:defRPr sz="1100"/>
            </a:lvl2pPr>
            <a:lvl3pPr marL="713232" indent="0">
              <a:buNone/>
              <a:defRPr sz="900"/>
            </a:lvl3pPr>
            <a:lvl4pPr marL="1069848" indent="0">
              <a:buNone/>
              <a:defRPr sz="800"/>
            </a:lvl4pPr>
            <a:lvl5pPr marL="1426464" indent="0">
              <a:buNone/>
              <a:defRPr sz="800"/>
            </a:lvl5pPr>
            <a:lvl6pPr marL="1783080" indent="0">
              <a:buNone/>
              <a:defRPr sz="800"/>
            </a:lvl6pPr>
            <a:lvl7pPr marL="2139696" indent="0">
              <a:buNone/>
              <a:defRPr sz="800"/>
            </a:lvl7pPr>
            <a:lvl8pPr marL="2496312" indent="0">
              <a:buNone/>
              <a:defRPr sz="800"/>
            </a:lvl8pPr>
            <a:lvl9pPr marL="2852928" indent="0">
              <a:buNone/>
              <a:defRPr sz="8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A9AC1C-D9CE-4757-A281-5D5DA292741B}" type="datetimeFigureOut">
              <a:rPr lang="en-IE" smtClean="0"/>
              <a:pPr/>
              <a:t>11/09/2014</a:t>
            </a:fld>
            <a:endParaRPr lang="en-IE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BEF2D5-067C-49FD-A5C1-5CB444757B53}" type="slidenum">
              <a:rPr lang="en-IE" smtClean="0"/>
              <a:pPr/>
              <a:t>‹#›</a:t>
            </a:fld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xmlns="" val="32695897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81000"/>
            <a:ext cx="2949178" cy="1333500"/>
          </a:xfrm>
        </p:spPr>
        <p:txBody>
          <a:bodyPr anchor="b"/>
          <a:lstStyle>
            <a:lvl1pPr>
              <a:defRPr sz="2500"/>
            </a:lvl1pPr>
          </a:lstStyle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822855"/>
            <a:ext cx="4629150" cy="4061354"/>
          </a:xfrm>
        </p:spPr>
        <p:txBody>
          <a:bodyPr/>
          <a:lstStyle>
            <a:lvl1pPr marL="0" indent="0">
              <a:buNone/>
              <a:defRPr sz="2500"/>
            </a:lvl1pPr>
            <a:lvl2pPr marL="356616" indent="0">
              <a:buNone/>
              <a:defRPr sz="2200"/>
            </a:lvl2pPr>
            <a:lvl3pPr marL="713232" indent="0">
              <a:buNone/>
              <a:defRPr sz="1900"/>
            </a:lvl3pPr>
            <a:lvl4pPr marL="1069848" indent="0">
              <a:buNone/>
              <a:defRPr sz="1600"/>
            </a:lvl4pPr>
            <a:lvl5pPr marL="1426464" indent="0">
              <a:buNone/>
              <a:defRPr sz="1600"/>
            </a:lvl5pPr>
            <a:lvl6pPr marL="1783080" indent="0">
              <a:buNone/>
              <a:defRPr sz="1600"/>
            </a:lvl6pPr>
            <a:lvl7pPr marL="2139696" indent="0">
              <a:buNone/>
              <a:defRPr sz="1600"/>
            </a:lvl7pPr>
            <a:lvl8pPr marL="2496312" indent="0">
              <a:buNone/>
              <a:defRPr sz="1600"/>
            </a:lvl8pPr>
            <a:lvl9pPr marL="2852928" indent="0">
              <a:buNone/>
              <a:defRPr sz="1600"/>
            </a:lvl9pPr>
          </a:lstStyle>
          <a:p>
            <a:endParaRPr lang="en-IE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714500"/>
            <a:ext cx="2949178" cy="3176323"/>
          </a:xfrm>
        </p:spPr>
        <p:txBody>
          <a:bodyPr/>
          <a:lstStyle>
            <a:lvl1pPr marL="0" indent="0">
              <a:buNone/>
              <a:defRPr sz="1200"/>
            </a:lvl1pPr>
            <a:lvl2pPr marL="356616" indent="0">
              <a:buNone/>
              <a:defRPr sz="1100"/>
            </a:lvl2pPr>
            <a:lvl3pPr marL="713232" indent="0">
              <a:buNone/>
              <a:defRPr sz="900"/>
            </a:lvl3pPr>
            <a:lvl4pPr marL="1069848" indent="0">
              <a:buNone/>
              <a:defRPr sz="800"/>
            </a:lvl4pPr>
            <a:lvl5pPr marL="1426464" indent="0">
              <a:buNone/>
              <a:defRPr sz="800"/>
            </a:lvl5pPr>
            <a:lvl6pPr marL="1783080" indent="0">
              <a:buNone/>
              <a:defRPr sz="800"/>
            </a:lvl6pPr>
            <a:lvl7pPr marL="2139696" indent="0">
              <a:buNone/>
              <a:defRPr sz="800"/>
            </a:lvl7pPr>
            <a:lvl8pPr marL="2496312" indent="0">
              <a:buNone/>
              <a:defRPr sz="800"/>
            </a:lvl8pPr>
            <a:lvl9pPr marL="2852928" indent="0">
              <a:buNone/>
              <a:defRPr sz="8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A9AC1C-D9CE-4757-A281-5D5DA292741B}" type="datetimeFigureOut">
              <a:rPr lang="en-IE" smtClean="0"/>
              <a:pPr/>
              <a:t>11/09/2014</a:t>
            </a:fld>
            <a:endParaRPr lang="en-IE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BEF2D5-067C-49FD-A5C1-5CB444757B53}" type="slidenum">
              <a:rPr lang="en-IE" smtClean="0"/>
              <a:pPr/>
              <a:t>‹#›</a:t>
            </a:fld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xmlns="" val="10246488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04271"/>
            <a:ext cx="7886700" cy="1104636"/>
          </a:xfrm>
          <a:prstGeom prst="rect">
            <a:avLst/>
          </a:prstGeom>
        </p:spPr>
        <p:txBody>
          <a:bodyPr vert="horz" lIns="71323" tIns="35662" rIns="71323" bIns="35662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521354"/>
            <a:ext cx="7886700" cy="3626115"/>
          </a:xfrm>
          <a:prstGeom prst="rect">
            <a:avLst/>
          </a:prstGeom>
        </p:spPr>
        <p:txBody>
          <a:bodyPr vert="horz" lIns="71323" tIns="35662" rIns="71323" bIns="35662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5296959"/>
            <a:ext cx="2057400" cy="304271"/>
          </a:xfrm>
          <a:prstGeom prst="rect">
            <a:avLst/>
          </a:prstGeom>
        </p:spPr>
        <p:txBody>
          <a:bodyPr vert="horz" lIns="71323" tIns="35662" rIns="71323" bIns="35662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AA9AC1C-D9CE-4757-A281-5D5DA292741B}" type="datetimeFigureOut">
              <a:rPr lang="en-IE" smtClean="0"/>
              <a:pPr/>
              <a:t>11/09/2014</a:t>
            </a:fld>
            <a:endParaRPr lang="en-IE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5296959"/>
            <a:ext cx="3086100" cy="304271"/>
          </a:xfrm>
          <a:prstGeom prst="rect">
            <a:avLst/>
          </a:prstGeom>
        </p:spPr>
        <p:txBody>
          <a:bodyPr vert="horz" lIns="71323" tIns="35662" rIns="71323" bIns="35662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5296959"/>
            <a:ext cx="2057400" cy="304271"/>
          </a:xfrm>
          <a:prstGeom prst="rect">
            <a:avLst/>
          </a:prstGeom>
        </p:spPr>
        <p:txBody>
          <a:bodyPr vert="horz" lIns="71323" tIns="35662" rIns="71323" bIns="35662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BEF2D5-067C-49FD-A5C1-5CB444757B53}" type="slidenum">
              <a:rPr lang="en-IE" smtClean="0"/>
              <a:pPr/>
              <a:t>‹#›</a:t>
            </a:fld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xmlns="" val="26921100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713232" rtl="0" eaLnBrk="1" latinLnBrk="0" hangingPunct="1">
        <a:lnSpc>
          <a:spcPct val="90000"/>
        </a:lnSpc>
        <a:spcBef>
          <a:spcPct val="0"/>
        </a:spcBef>
        <a:buNone/>
        <a:defRPr sz="3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8308" indent="-178308" algn="l" defTabSz="713232" rtl="0" eaLnBrk="1" latinLnBrk="0" hangingPunct="1">
        <a:lnSpc>
          <a:spcPct val="90000"/>
        </a:lnSpc>
        <a:spcBef>
          <a:spcPts val="78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534924" indent="-178308" algn="l" defTabSz="713232" rtl="0" eaLnBrk="1" latinLnBrk="0" hangingPunct="1">
        <a:lnSpc>
          <a:spcPct val="90000"/>
        </a:lnSpc>
        <a:spcBef>
          <a:spcPts val="39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891540" indent="-178308" algn="l" defTabSz="713232" rtl="0" eaLnBrk="1" latinLnBrk="0" hangingPunct="1">
        <a:lnSpc>
          <a:spcPct val="90000"/>
        </a:lnSpc>
        <a:spcBef>
          <a:spcPts val="39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248156" indent="-178308" algn="l" defTabSz="713232" rtl="0" eaLnBrk="1" latinLnBrk="0" hangingPunct="1">
        <a:lnSpc>
          <a:spcPct val="90000"/>
        </a:lnSpc>
        <a:spcBef>
          <a:spcPts val="39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604772" indent="-178308" algn="l" defTabSz="713232" rtl="0" eaLnBrk="1" latinLnBrk="0" hangingPunct="1">
        <a:lnSpc>
          <a:spcPct val="90000"/>
        </a:lnSpc>
        <a:spcBef>
          <a:spcPts val="39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961388" indent="-178308" algn="l" defTabSz="713232" rtl="0" eaLnBrk="1" latinLnBrk="0" hangingPunct="1">
        <a:lnSpc>
          <a:spcPct val="90000"/>
        </a:lnSpc>
        <a:spcBef>
          <a:spcPts val="39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318004" indent="-178308" algn="l" defTabSz="713232" rtl="0" eaLnBrk="1" latinLnBrk="0" hangingPunct="1">
        <a:lnSpc>
          <a:spcPct val="90000"/>
        </a:lnSpc>
        <a:spcBef>
          <a:spcPts val="39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674620" indent="-178308" algn="l" defTabSz="713232" rtl="0" eaLnBrk="1" latinLnBrk="0" hangingPunct="1">
        <a:lnSpc>
          <a:spcPct val="90000"/>
        </a:lnSpc>
        <a:spcBef>
          <a:spcPts val="39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031236" indent="-178308" algn="l" defTabSz="713232" rtl="0" eaLnBrk="1" latinLnBrk="0" hangingPunct="1">
        <a:lnSpc>
          <a:spcPct val="90000"/>
        </a:lnSpc>
        <a:spcBef>
          <a:spcPts val="39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356616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713232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69848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426464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783080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139696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496312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852928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hyperlink" Target="http://www.businessangels.ie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businessangels.ie/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businessangels.ie/" TargetMode="Externa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1317094"/>
            <a:ext cx="9144000" cy="3524954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145910" y="0"/>
            <a:ext cx="3007143" cy="948867"/>
          </a:xfrm>
          <a:prstGeom prst="rect">
            <a:avLst/>
          </a:prstGeom>
        </p:spPr>
      </p:pic>
      <p:sp>
        <p:nvSpPr>
          <p:cNvPr id="9" name="Rectangle 11"/>
          <p:cNvSpPr>
            <a:spLocks noChangeArrowheads="1"/>
          </p:cNvSpPr>
          <p:nvPr/>
        </p:nvSpPr>
        <p:spPr bwMode="auto">
          <a:xfrm>
            <a:off x="0" y="46768"/>
            <a:ext cx="144104" cy="2874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71323" tIns="35662" rIns="71323" bIns="35662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IE" dirty="0"/>
          </a:p>
        </p:txBody>
      </p:sp>
      <p:sp>
        <p:nvSpPr>
          <p:cNvPr id="10" name="TextBox 9"/>
          <p:cNvSpPr txBox="1"/>
          <p:nvPr/>
        </p:nvSpPr>
        <p:spPr>
          <a:xfrm>
            <a:off x="-63375" y="4266364"/>
            <a:ext cx="9216428" cy="584775"/>
          </a:xfrm>
          <a:prstGeom prst="rect">
            <a:avLst/>
          </a:prstGeom>
          <a:solidFill>
            <a:srgbClr val="339933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chemeClr val="bg1"/>
                </a:solidFill>
              </a:rPr>
              <a:t> Funding your Business Development</a:t>
            </a:r>
            <a:endParaRPr lang="en-IE" sz="3200" b="1" dirty="0">
              <a:solidFill>
                <a:schemeClr val="bg1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6480989" y="3048397"/>
            <a:ext cx="198483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IE" sz="2800" b="1" dirty="0">
                <a:solidFill>
                  <a:schemeClr val="tx2"/>
                </a:solidFill>
              </a:rPr>
              <a:t>John Phelan</a:t>
            </a:r>
            <a:endParaRPr lang="en-IE" sz="2800" dirty="0">
              <a:solidFill>
                <a:schemeClr val="tx2"/>
              </a:solidFill>
            </a:endParaRPr>
          </a:p>
        </p:txBody>
      </p:sp>
      <p:sp>
        <p:nvSpPr>
          <p:cNvPr id="21" name="Title 1"/>
          <p:cNvSpPr txBox="1">
            <a:spLocks/>
          </p:cNvSpPr>
          <p:nvPr/>
        </p:nvSpPr>
        <p:spPr>
          <a:xfrm>
            <a:off x="1436914" y="714307"/>
            <a:ext cx="9144000" cy="1257300"/>
          </a:xfrm>
          <a:prstGeom prst="rect">
            <a:avLst/>
          </a:prstGeom>
        </p:spPr>
        <p:txBody>
          <a:bodyPr vert="horz" lIns="71323" tIns="35662" rIns="71323" bIns="35662" rtlCol="0" anchor="b">
            <a:normAutofit fontScale="47500" lnSpcReduction="20000"/>
          </a:bodyPr>
          <a:lstStyle>
            <a:lvl1pPr algn="ctr" defTabSz="713232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7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sz="5900" dirty="0" smtClean="0">
                <a:latin typeface="+mn-lt"/>
              </a:rPr>
              <a:t/>
            </a:r>
            <a:br>
              <a:rPr lang="en-US" sz="5900" dirty="0" smtClean="0">
                <a:latin typeface="+mn-lt"/>
              </a:rPr>
            </a:br>
            <a:r>
              <a:rPr lang="en-US" sz="5900" dirty="0" smtClean="0">
                <a:latin typeface="+mn-lt"/>
              </a:rPr>
              <a:t/>
            </a:r>
            <a:br>
              <a:rPr lang="en-US" sz="5900" dirty="0" smtClean="0">
                <a:latin typeface="+mn-lt"/>
              </a:rPr>
            </a:br>
            <a:r>
              <a:rPr lang="en-US" sz="5900" b="1" dirty="0" smtClean="0">
                <a:solidFill>
                  <a:schemeClr val="tx2"/>
                </a:solidFill>
                <a:latin typeface="+mn-lt"/>
                <a:ea typeface="Geogrotesque Medium"/>
                <a:cs typeface="Geogrotesque Medium"/>
              </a:rPr>
              <a:t>Halo Business Angel Partnership</a:t>
            </a:r>
          </a:p>
        </p:txBody>
      </p:sp>
      <p:sp>
        <p:nvSpPr>
          <p:cNvPr id="23" name="Subtitle 2"/>
          <p:cNvSpPr>
            <a:spLocks noGrp="1"/>
          </p:cNvSpPr>
          <p:nvPr>
            <p:ph type="subTitle" idx="1"/>
          </p:nvPr>
        </p:nvSpPr>
        <p:spPr>
          <a:xfrm>
            <a:off x="4424682" y="3616714"/>
            <a:ext cx="6045200" cy="1096962"/>
          </a:xfrm>
        </p:spPr>
        <p:txBody>
          <a:bodyPr/>
          <a:lstStyle/>
          <a:p>
            <a:r>
              <a:rPr lang="en-GB" sz="2200" b="1" dirty="0" smtClean="0">
                <a:solidFill>
                  <a:schemeClr val="tx2"/>
                </a:solidFill>
                <a:ea typeface="Geogrotesque Regular"/>
                <a:cs typeface="Geogrotesque Regular"/>
              </a:rPr>
              <a:t>September 2014</a:t>
            </a:r>
            <a:endParaRPr lang="en-US" sz="2200" b="1" dirty="0" smtClean="0">
              <a:solidFill>
                <a:schemeClr val="tx2"/>
              </a:solidFill>
              <a:ea typeface="Geogrotesque Regular"/>
              <a:cs typeface="Geogrotesque Regular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89366671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28675" y="-780096"/>
            <a:ext cx="7417528" cy="7858891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171761" y="2555896"/>
            <a:ext cx="1698498" cy="53594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9010" y="4101718"/>
            <a:ext cx="9144000" cy="616629"/>
          </a:xfrm>
        </p:spPr>
        <p:txBody>
          <a:bodyPr>
            <a:normAutofit/>
          </a:bodyPr>
          <a:lstStyle/>
          <a:p>
            <a:pPr algn="ctr"/>
            <a:r>
              <a:rPr lang="en-GB" sz="2800" b="1" dirty="0" smtClean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Thank </a:t>
            </a:r>
            <a:r>
              <a:rPr lang="en-GB" sz="2800" b="1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you</a:t>
            </a:r>
            <a:endParaRPr lang="en-IE" sz="2800" b="1" dirty="0">
              <a:solidFill>
                <a:schemeClr val="bg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2565403" y="-133818"/>
            <a:ext cx="6174463" cy="2751712"/>
          </a:xfrm>
          <a:prstGeom prst="rect">
            <a:avLst/>
          </a:prstGeom>
        </p:spPr>
        <p:txBody>
          <a:bodyPr vert="horz" lIns="71323" tIns="35662" rIns="71323" bIns="35662" rtlCol="0" anchor="ctr">
            <a:normAutofit fontScale="97500"/>
          </a:bodyPr>
          <a:lstStyle>
            <a:lvl1pPr algn="l" defTabSz="713232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IE" sz="4000" b="1" dirty="0" smtClean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/>
            </a:r>
            <a:br>
              <a:rPr lang="en-IE" sz="4000" b="1" dirty="0" smtClean="0">
                <a:solidFill>
                  <a:schemeClr val="bg1"/>
                </a:solidFill>
                <a:latin typeface="+mn-lt"/>
                <a:ea typeface="+mn-ea"/>
                <a:cs typeface="+mn-cs"/>
              </a:rPr>
            </a:br>
            <a:endParaRPr lang="en-IE" sz="4000" b="1" dirty="0" smtClean="0">
              <a:solidFill>
                <a:schemeClr val="bg1"/>
              </a:solidFill>
              <a:latin typeface="+mn-lt"/>
              <a:ea typeface="+mn-ea"/>
              <a:cs typeface="+mn-cs"/>
            </a:endParaRPr>
          </a:p>
          <a:p>
            <a:pPr algn="ctr"/>
            <a:r>
              <a:rPr lang="en-IE" sz="4000" b="1" dirty="0" smtClean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/>
            </a:r>
            <a:br>
              <a:rPr lang="en-IE" sz="4000" b="1" dirty="0" smtClean="0">
                <a:solidFill>
                  <a:schemeClr val="bg1"/>
                </a:solidFill>
                <a:latin typeface="+mn-lt"/>
                <a:ea typeface="+mn-ea"/>
                <a:cs typeface="+mn-cs"/>
              </a:rPr>
            </a:br>
            <a:r>
              <a:rPr lang="en-IE" sz="2900" b="1" dirty="0" smtClean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Halo Business Angel Partnership</a:t>
            </a:r>
            <a:r>
              <a:rPr lang="en-IE" sz="4000" b="1" dirty="0" smtClean="0">
                <a:solidFill>
                  <a:srgbClr val="244486"/>
                </a:solidFill>
                <a:latin typeface="+mn-lt"/>
                <a:ea typeface="+mn-ea"/>
                <a:cs typeface="+mn-cs"/>
              </a:rPr>
              <a:t/>
            </a:r>
            <a:br>
              <a:rPr lang="en-IE" sz="4000" b="1" dirty="0" smtClean="0">
                <a:solidFill>
                  <a:srgbClr val="244486"/>
                </a:solidFill>
                <a:latin typeface="+mn-lt"/>
                <a:ea typeface="+mn-ea"/>
                <a:cs typeface="+mn-cs"/>
              </a:rPr>
            </a:br>
            <a:endParaRPr lang="en-IE" sz="4000" b="1" dirty="0">
              <a:solidFill>
                <a:srgbClr val="244486"/>
              </a:solidFill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00903632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2562" name="Rectangle 2"/>
          <p:cNvSpPr>
            <a:spLocks noGrp="1" noChangeArrowheads="1"/>
          </p:cNvSpPr>
          <p:nvPr>
            <p:ph type="title"/>
          </p:nvPr>
        </p:nvSpPr>
        <p:spPr>
          <a:xfrm>
            <a:off x="130630" y="891683"/>
            <a:ext cx="8509000" cy="964407"/>
          </a:xfrm>
        </p:spPr>
        <p:txBody>
          <a:bodyPr>
            <a:normAutofit fontScale="90000"/>
          </a:bodyPr>
          <a:lstStyle/>
          <a:p>
            <a:pPr algn="ctr" eaLnBrk="1" hangingPunct="1"/>
            <a:r>
              <a:rPr lang="en-IE" sz="2667" b="1" dirty="0">
                <a:ea typeface="ＭＳ Ｐゴシック" panose="020B0600070205080204" pitchFamily="34" charset="-128"/>
              </a:rPr>
              <a:t>	</a:t>
            </a:r>
            <a:br>
              <a:rPr lang="en-IE" sz="2667" b="1" dirty="0">
                <a:ea typeface="ＭＳ Ｐゴシック" panose="020B0600070205080204" pitchFamily="34" charset="-128"/>
              </a:rPr>
            </a:br>
            <a:r>
              <a:rPr lang="en-IE" sz="2667" b="1" dirty="0">
                <a:solidFill>
                  <a:schemeClr val="accent1">
                    <a:lumMod val="50000"/>
                  </a:schemeClr>
                </a:solidFill>
                <a:latin typeface="+mn-lt"/>
                <a:ea typeface="ＭＳ Ｐゴシック" panose="020B0600070205080204" pitchFamily="34" charset="-128"/>
              </a:rPr>
              <a:t>Halo Business Angel </a:t>
            </a:r>
            <a:r>
              <a:rPr lang="en-IE" sz="2667" b="1" dirty="0" smtClean="0">
                <a:solidFill>
                  <a:schemeClr val="accent1">
                    <a:lumMod val="50000"/>
                  </a:schemeClr>
                </a:solidFill>
                <a:latin typeface="+mn-lt"/>
                <a:ea typeface="ＭＳ Ｐゴシック" panose="020B0600070205080204" pitchFamily="34" charset="-128"/>
              </a:rPr>
              <a:t>Partnership</a:t>
            </a:r>
            <a:br>
              <a:rPr lang="en-IE" sz="2667" b="1" dirty="0" smtClean="0">
                <a:solidFill>
                  <a:schemeClr val="accent1">
                    <a:lumMod val="50000"/>
                  </a:schemeClr>
                </a:solidFill>
                <a:latin typeface="+mn-lt"/>
                <a:ea typeface="ＭＳ Ｐゴシック" panose="020B0600070205080204" pitchFamily="34" charset="-128"/>
              </a:rPr>
            </a:br>
            <a:r>
              <a:rPr lang="en-IE" sz="2667" dirty="0">
                <a:solidFill>
                  <a:schemeClr val="accent1">
                    <a:lumMod val="50000"/>
                  </a:schemeClr>
                </a:solidFill>
                <a:ea typeface="ＭＳ Ｐゴシック" panose="020B0600070205080204" pitchFamily="34" charset="-128"/>
              </a:rPr>
              <a:t/>
            </a:r>
            <a:br>
              <a:rPr lang="en-IE" sz="2667" dirty="0">
                <a:solidFill>
                  <a:schemeClr val="accent1">
                    <a:lumMod val="50000"/>
                  </a:schemeClr>
                </a:solidFill>
                <a:ea typeface="ＭＳ Ｐゴシック" panose="020B0600070205080204" pitchFamily="34" charset="-128"/>
              </a:rPr>
            </a:br>
            <a:r>
              <a:rPr lang="en-IE" sz="2200" b="1" dirty="0">
                <a:solidFill>
                  <a:schemeClr val="accent1">
                    <a:lumMod val="50000"/>
                  </a:schemeClr>
                </a:solidFill>
                <a:latin typeface="+mn-lt"/>
                <a:ea typeface="ＭＳ Ｐゴシック" panose="020B0600070205080204" pitchFamily="34" charset="-128"/>
              </a:rPr>
              <a:t>What We Do </a:t>
            </a:r>
            <a:r>
              <a:rPr lang="en-IE" sz="3333" dirty="0">
                <a:ea typeface="ＭＳ Ｐゴシック" panose="020B0600070205080204" pitchFamily="34" charset="-128"/>
              </a:rPr>
              <a:t/>
            </a:r>
            <a:br>
              <a:rPr lang="en-IE" sz="3333" dirty="0">
                <a:ea typeface="ＭＳ Ｐゴシック" panose="020B0600070205080204" pitchFamily="34" charset="-128"/>
              </a:rPr>
            </a:br>
            <a:endParaRPr lang="en-US" sz="3333" dirty="0">
              <a:ea typeface="ＭＳ Ｐゴシック" panose="020B0600070205080204" pitchFamily="34" charset="-128"/>
            </a:endParaRPr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28650" y="1952433"/>
            <a:ext cx="7886700" cy="3626115"/>
          </a:xfr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76200" tIns="38100" rIns="76200" bIns="38100" numCol="1" rtlCol="0" anchor="t" anchorCtr="0" compatLnSpc="1">
            <a:prstTxWarp prst="textNoShape">
              <a:avLst/>
            </a:prstTxWarp>
            <a:normAutofit/>
          </a:bodyPr>
          <a:lstStyle/>
          <a:p>
            <a:pPr eaLnBrk="1" hangingPunct="1"/>
            <a:r>
              <a:rPr lang="en-GB" sz="2167" dirty="0">
                <a:solidFill>
                  <a:schemeClr val="accent1">
                    <a:lumMod val="50000"/>
                  </a:schemeClr>
                </a:solidFill>
                <a:ea typeface="ＭＳ Ｐゴシック" panose="020B0600070205080204" pitchFamily="34" charset="-128"/>
              </a:rPr>
              <a:t>Match companies seeking funding with investors who are actively seeking to invest in start-up and early-stage companies</a:t>
            </a:r>
          </a:p>
          <a:p>
            <a:pPr lvl="1" eaLnBrk="1" hangingPunct="1"/>
            <a:r>
              <a:rPr lang="en-GB" sz="2167" dirty="0">
                <a:solidFill>
                  <a:schemeClr val="accent1">
                    <a:lumMod val="50000"/>
                  </a:schemeClr>
                </a:solidFill>
                <a:ea typeface="ＭＳ Ｐゴシック" panose="020B0600070205080204" pitchFamily="34" charset="-128"/>
              </a:rPr>
              <a:t>Match on the basis of funding and skills requirements (Smart Money)</a:t>
            </a:r>
          </a:p>
          <a:p>
            <a:pPr eaLnBrk="1" hangingPunct="1"/>
            <a:r>
              <a:rPr lang="en-GB" sz="2167" dirty="0" smtClean="0">
                <a:solidFill>
                  <a:schemeClr val="accent1">
                    <a:lumMod val="50000"/>
                  </a:schemeClr>
                </a:solidFill>
                <a:ea typeface="ＭＳ Ｐゴシック" panose="020B0600070205080204" pitchFamily="34" charset="-128"/>
              </a:rPr>
              <a:t>600</a:t>
            </a:r>
            <a:r>
              <a:rPr lang="en-GB" sz="2167" dirty="0">
                <a:solidFill>
                  <a:schemeClr val="accent1">
                    <a:lumMod val="50000"/>
                  </a:schemeClr>
                </a:solidFill>
                <a:ea typeface="ＭＳ Ｐゴシック" panose="020B0600070205080204" pitchFamily="34" charset="-128"/>
              </a:rPr>
              <a:t>+ angel investors registered nationally</a:t>
            </a:r>
          </a:p>
          <a:p>
            <a:pPr eaLnBrk="1" hangingPunct="1"/>
            <a:r>
              <a:rPr lang="en-GB" sz="2167" dirty="0" smtClean="0">
                <a:solidFill>
                  <a:schemeClr val="accent1">
                    <a:lumMod val="50000"/>
                  </a:schemeClr>
                </a:solidFill>
                <a:ea typeface="ＭＳ Ｐゴシック" panose="020B0600070205080204" pitchFamily="34" charset="-128"/>
              </a:rPr>
              <a:t>700</a:t>
            </a:r>
            <a:r>
              <a:rPr lang="en-GB" sz="2167" dirty="0">
                <a:solidFill>
                  <a:schemeClr val="accent1">
                    <a:lumMod val="50000"/>
                  </a:schemeClr>
                </a:solidFill>
                <a:ea typeface="ＭＳ Ｐゴシック" panose="020B0600070205080204" pitchFamily="34" charset="-128"/>
              </a:rPr>
              <a:t>+ </a:t>
            </a:r>
            <a:r>
              <a:rPr lang="en-GB" sz="2167" dirty="0" smtClean="0">
                <a:solidFill>
                  <a:schemeClr val="accent1">
                    <a:lumMod val="50000"/>
                  </a:schemeClr>
                </a:solidFill>
                <a:ea typeface="ＭＳ Ｐゴシック" panose="020B0600070205080204" pitchFamily="34" charset="-128"/>
              </a:rPr>
              <a:t>companies registered </a:t>
            </a:r>
            <a:r>
              <a:rPr lang="en-GB" sz="2167" dirty="0">
                <a:solidFill>
                  <a:schemeClr val="accent1">
                    <a:lumMod val="50000"/>
                  </a:schemeClr>
                </a:solidFill>
                <a:ea typeface="ＭＳ Ｐゴシック" panose="020B0600070205080204" pitchFamily="34" charset="-128"/>
              </a:rPr>
              <a:t>and presented to the network</a:t>
            </a:r>
          </a:p>
          <a:p>
            <a:pPr eaLnBrk="1" hangingPunct="1"/>
            <a:r>
              <a:rPr lang="en-GB" sz="2167" dirty="0">
                <a:solidFill>
                  <a:schemeClr val="accent1">
                    <a:lumMod val="50000"/>
                  </a:schemeClr>
                </a:solidFill>
                <a:ea typeface="ＭＳ Ｐゴシック" panose="020B0600070205080204" pitchFamily="34" charset="-128"/>
              </a:rPr>
              <a:t>ICT start-ups most common – other sectors also</a:t>
            </a:r>
          </a:p>
          <a:p>
            <a:pPr eaLnBrk="1" hangingPunct="1"/>
            <a:endParaRPr lang="en-GB" sz="2167" dirty="0">
              <a:solidFill>
                <a:schemeClr val="accent1">
                  <a:lumMod val="50000"/>
                </a:schemeClr>
              </a:solidFill>
              <a:ea typeface="ＭＳ Ｐゴシック" panose="020B0600070205080204" pitchFamily="34" charset="-128"/>
            </a:endParaRPr>
          </a:p>
          <a:p>
            <a:pPr algn="ctr" eaLnBrk="1" hangingPunct="1">
              <a:buFontTx/>
              <a:buNone/>
            </a:pPr>
            <a:r>
              <a:rPr lang="en-IE" sz="2333" dirty="0">
                <a:solidFill>
                  <a:schemeClr val="accent1">
                    <a:lumMod val="50000"/>
                  </a:schemeClr>
                </a:solidFill>
                <a:ea typeface="ＭＳ Ｐゴシック" panose="020B0600070205080204" pitchFamily="34" charset="-128"/>
              </a:rPr>
              <a:t>		</a:t>
            </a:r>
            <a:r>
              <a:rPr lang="en-IE" sz="2333" dirty="0">
                <a:solidFill>
                  <a:schemeClr val="accent1">
                    <a:lumMod val="50000"/>
                  </a:schemeClr>
                </a:solidFill>
                <a:ea typeface="ＭＳ Ｐゴシック" panose="020B0600070205080204" pitchFamily="34" charset="-128"/>
                <a:hlinkClick r:id="rId2"/>
              </a:rPr>
              <a:t>www.businessangels.ie</a:t>
            </a:r>
            <a:r>
              <a:rPr lang="en-IE" sz="2333" dirty="0">
                <a:solidFill>
                  <a:schemeClr val="accent1">
                    <a:lumMod val="50000"/>
                  </a:schemeClr>
                </a:solidFill>
                <a:ea typeface="ＭＳ Ｐゴシック" panose="020B0600070205080204" pitchFamily="34" charset="-128"/>
              </a:rPr>
              <a:t> </a:t>
            </a:r>
            <a:endParaRPr lang="en-GB" sz="2167" dirty="0">
              <a:solidFill>
                <a:schemeClr val="accent1">
                  <a:lumMod val="50000"/>
                </a:schemeClr>
              </a:solidFill>
              <a:ea typeface="ＭＳ Ｐゴシック" panose="020B0600070205080204" pitchFamily="34" charset="-128"/>
            </a:endParaRPr>
          </a:p>
          <a:p>
            <a:pPr eaLnBrk="1" hangingPunct="1">
              <a:buClr>
                <a:schemeClr val="accent2"/>
              </a:buClr>
              <a:buFont typeface="Wingdings" panose="05000000000000000000" pitchFamily="2" charset="2"/>
              <a:buChar char="q"/>
            </a:pPr>
            <a:endParaRPr lang="en-GB" sz="2167" dirty="0">
              <a:ea typeface="ＭＳ Ｐゴシック" panose="020B0600070205080204" pitchFamily="34" charset="-128"/>
            </a:endParaRPr>
          </a:p>
          <a:p>
            <a:pPr eaLnBrk="1" hangingPunct="1">
              <a:buFont typeface="Wingdings" panose="05000000000000000000" pitchFamily="2" charset="2"/>
              <a:buNone/>
            </a:pPr>
            <a:endParaRPr lang="en-GB" dirty="0" smtClean="0">
              <a:ea typeface="ＭＳ Ｐゴシック" panose="020B0600070205080204" pitchFamily="34" charset="-128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445502" y="114916"/>
            <a:ext cx="1698498" cy="5359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5010175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IE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445502" y="114916"/>
            <a:ext cx="1698498" cy="535940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2723" y="1606778"/>
            <a:ext cx="8639795" cy="4144608"/>
          </a:xfrm>
        </p:spPr>
        <p:txBody>
          <a:bodyPr>
            <a:normAutofit fontScale="92500" lnSpcReduction="20000"/>
          </a:bodyPr>
          <a:lstStyle/>
          <a:p>
            <a:pPr marL="271463" indent="-271463">
              <a:lnSpc>
                <a:spcPct val="114000"/>
              </a:lnSpc>
              <a:buClr>
                <a:schemeClr val="accent1"/>
              </a:buClr>
            </a:pPr>
            <a:r>
              <a:rPr lang="en-IE" sz="2400" dirty="0">
                <a:solidFill>
                  <a:srgbClr val="244486"/>
                </a:solidFill>
              </a:rPr>
              <a:t>2010- Mark Little- Presenter of current affairs program with local RTE TV station</a:t>
            </a:r>
          </a:p>
          <a:p>
            <a:pPr marL="271463" indent="-271463">
              <a:lnSpc>
                <a:spcPct val="114000"/>
              </a:lnSpc>
              <a:buClr>
                <a:schemeClr val="accent1"/>
              </a:buClr>
            </a:pPr>
            <a:r>
              <a:rPr lang="en-IE" sz="2400" dirty="0">
                <a:solidFill>
                  <a:srgbClr val="244486"/>
                </a:solidFill>
              </a:rPr>
              <a:t>Storyful worked with Dublin BIC, to sharpen the value proposition</a:t>
            </a:r>
          </a:p>
          <a:p>
            <a:pPr marL="533400" lvl="1" indent="-261938">
              <a:lnSpc>
                <a:spcPct val="114000"/>
              </a:lnSpc>
              <a:buClr>
                <a:schemeClr val="accent1"/>
              </a:buClr>
            </a:pPr>
            <a:r>
              <a:rPr lang="en-IE" sz="2000" dirty="0">
                <a:solidFill>
                  <a:srgbClr val="244486"/>
                </a:solidFill>
              </a:rPr>
              <a:t>Filtering &amp; curating “News from Noise” -  easier story to tell and sell!</a:t>
            </a:r>
          </a:p>
          <a:p>
            <a:pPr marL="271463" indent="-271463">
              <a:lnSpc>
                <a:spcPct val="114000"/>
              </a:lnSpc>
              <a:buClr>
                <a:schemeClr val="accent1"/>
              </a:buClr>
            </a:pPr>
            <a:r>
              <a:rPr lang="en-IE" sz="2400" dirty="0">
                <a:solidFill>
                  <a:srgbClr val="244486"/>
                </a:solidFill>
              </a:rPr>
              <a:t>Raised initial round of €430K</a:t>
            </a:r>
          </a:p>
          <a:p>
            <a:pPr marL="271463" indent="-271463">
              <a:lnSpc>
                <a:spcPct val="114000"/>
              </a:lnSpc>
              <a:buClr>
                <a:schemeClr val="accent1"/>
              </a:buClr>
            </a:pPr>
            <a:r>
              <a:rPr lang="en-IE" sz="2400" dirty="0">
                <a:solidFill>
                  <a:srgbClr val="244486"/>
                </a:solidFill>
              </a:rPr>
              <a:t>One HBAP angel committed very early- His rationale was that he liked Mark and believed that the second promoter in the USA could open doors to </a:t>
            </a:r>
            <a:r>
              <a:rPr lang="en-IE" sz="2400" dirty="0" smtClean="0">
                <a:solidFill>
                  <a:srgbClr val="244486"/>
                </a:solidFill>
              </a:rPr>
              <a:t>the newsrooms </a:t>
            </a:r>
            <a:r>
              <a:rPr lang="en-IE" sz="2400" dirty="0">
                <a:solidFill>
                  <a:srgbClr val="244486"/>
                </a:solidFill>
              </a:rPr>
              <a:t>and then Mark could sell it!</a:t>
            </a:r>
          </a:p>
          <a:p>
            <a:pPr marL="271463" indent="-271463">
              <a:lnSpc>
                <a:spcPct val="114000"/>
              </a:lnSpc>
              <a:buClr>
                <a:schemeClr val="accent1"/>
              </a:buClr>
            </a:pPr>
            <a:r>
              <a:rPr lang="en-IE" sz="2400" dirty="0">
                <a:solidFill>
                  <a:srgbClr val="244486"/>
                </a:solidFill>
              </a:rPr>
              <a:t>Subsequent rounds totalling €3 million</a:t>
            </a:r>
          </a:p>
          <a:p>
            <a:pPr marL="271463" indent="-271463">
              <a:lnSpc>
                <a:spcPct val="114000"/>
              </a:lnSpc>
              <a:buClr>
                <a:schemeClr val="accent1"/>
              </a:buClr>
            </a:pPr>
            <a:r>
              <a:rPr lang="en-IE" sz="2400" dirty="0">
                <a:solidFill>
                  <a:srgbClr val="244486"/>
                </a:solidFill>
              </a:rPr>
              <a:t>Storyful was sold to Rupert Murdoch’s News Corp for €</a:t>
            </a:r>
            <a:r>
              <a:rPr lang="en-IE" sz="2400" dirty="0" smtClean="0">
                <a:solidFill>
                  <a:srgbClr val="244486"/>
                </a:solidFill>
              </a:rPr>
              <a:t>18 million </a:t>
            </a:r>
            <a:r>
              <a:rPr lang="en-IE" sz="2400" dirty="0">
                <a:solidFill>
                  <a:srgbClr val="244486"/>
                </a:solidFill>
              </a:rPr>
              <a:t>in December 2013</a:t>
            </a:r>
          </a:p>
          <a:p>
            <a:pPr marL="271463" indent="-271463">
              <a:buNone/>
            </a:pPr>
            <a:endParaRPr lang="en-IE" sz="400" dirty="0">
              <a:solidFill>
                <a:srgbClr val="244486"/>
              </a:solidFill>
            </a:endParaRPr>
          </a:p>
          <a:p>
            <a:pPr marL="211741" indent="-211741">
              <a:buNone/>
            </a:pPr>
            <a:endParaRPr lang="en-IE" sz="300" dirty="0">
              <a:solidFill>
                <a:srgbClr val="244486"/>
              </a:solidFill>
            </a:endParaRP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0" y="933938"/>
            <a:ext cx="7377113" cy="517040"/>
          </a:xfrm>
        </p:spPr>
        <p:txBody>
          <a:bodyPr>
            <a:normAutofit/>
          </a:bodyPr>
          <a:lstStyle/>
          <a:p>
            <a:pPr marL="361950"/>
            <a:r>
              <a:rPr lang="en-IE" sz="3000" b="1" dirty="0">
                <a:solidFill>
                  <a:srgbClr val="244486"/>
                </a:solidFill>
                <a:latin typeface="+mn-lt"/>
                <a:ea typeface="+mn-ea"/>
                <a:cs typeface="+mn-cs"/>
              </a:rPr>
              <a:t>Case study </a:t>
            </a:r>
            <a:r>
              <a:rPr lang="en-IE" sz="3000" b="1" dirty="0" smtClean="0">
                <a:solidFill>
                  <a:srgbClr val="244486"/>
                </a:solidFill>
                <a:latin typeface="+mn-lt"/>
                <a:ea typeface="+mn-ea"/>
                <a:cs typeface="+mn-cs"/>
              </a:rPr>
              <a:t>– </a:t>
            </a:r>
            <a:r>
              <a:rPr lang="en-IE" sz="3000" b="1" dirty="0" err="1" smtClean="0">
                <a:solidFill>
                  <a:srgbClr val="244486"/>
                </a:solidFill>
                <a:latin typeface="+mn-lt"/>
                <a:ea typeface="+mn-ea"/>
                <a:cs typeface="+mn-cs"/>
              </a:rPr>
              <a:t>Storyful</a:t>
            </a:r>
            <a:r>
              <a:rPr lang="en-IE" sz="3000" b="1" dirty="0" smtClean="0">
                <a:solidFill>
                  <a:srgbClr val="244486"/>
                </a:solidFill>
                <a:latin typeface="+mn-lt"/>
                <a:ea typeface="+mn-ea"/>
                <a:cs typeface="+mn-cs"/>
              </a:rPr>
              <a:t>- </a:t>
            </a:r>
            <a:r>
              <a:rPr lang="en-IE" sz="1800" b="1" dirty="0" smtClean="0">
                <a:solidFill>
                  <a:srgbClr val="244486"/>
                </a:solidFill>
                <a:latin typeface="+mn-lt"/>
                <a:ea typeface="+mn-ea"/>
                <a:cs typeface="+mn-cs"/>
              </a:rPr>
              <a:t>News from Social Media</a:t>
            </a:r>
            <a:endParaRPr lang="en-IE" sz="1800" b="1" dirty="0">
              <a:solidFill>
                <a:srgbClr val="244486"/>
              </a:solidFill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67368468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1203" y="1653899"/>
            <a:ext cx="8341070" cy="3626115"/>
          </a:xfrm>
        </p:spPr>
        <p:txBody>
          <a:bodyPr>
            <a:normAutofit/>
          </a:bodyPr>
          <a:lstStyle/>
          <a:p>
            <a:pPr marL="271463" indent="-271463">
              <a:lnSpc>
                <a:spcPct val="150000"/>
              </a:lnSpc>
              <a:buClr>
                <a:schemeClr val="accent1"/>
              </a:buClr>
            </a:pPr>
            <a:r>
              <a:rPr lang="en-IE" sz="2400" dirty="0">
                <a:solidFill>
                  <a:srgbClr val="244486"/>
                </a:solidFill>
              </a:rPr>
              <a:t>Total Number of </a:t>
            </a:r>
            <a:r>
              <a:rPr lang="en-IE" sz="2400" dirty="0" smtClean="0">
                <a:solidFill>
                  <a:srgbClr val="244486"/>
                </a:solidFill>
              </a:rPr>
              <a:t>Deals - </a:t>
            </a:r>
            <a:r>
              <a:rPr lang="en-IE" sz="2400" dirty="0">
                <a:solidFill>
                  <a:srgbClr val="244486"/>
                </a:solidFill>
              </a:rPr>
              <a:t>148 </a:t>
            </a:r>
            <a:r>
              <a:rPr lang="en-IE" sz="1200" dirty="0">
                <a:solidFill>
                  <a:srgbClr val="244486"/>
                </a:solidFill>
              </a:rPr>
              <a:t>(to 31/3/2014)</a:t>
            </a:r>
          </a:p>
          <a:p>
            <a:pPr marL="533400" lvl="1" indent="-261938">
              <a:lnSpc>
                <a:spcPct val="100000"/>
              </a:lnSpc>
              <a:spcBef>
                <a:spcPts val="0"/>
              </a:spcBef>
              <a:buClr>
                <a:schemeClr val="accent1"/>
              </a:buClr>
            </a:pPr>
            <a:r>
              <a:rPr lang="en-IE" sz="2000" dirty="0">
                <a:solidFill>
                  <a:srgbClr val="244486"/>
                </a:solidFill>
              </a:rPr>
              <a:t>85% survival </a:t>
            </a:r>
            <a:r>
              <a:rPr lang="en-IE" sz="2000" dirty="0" smtClean="0">
                <a:solidFill>
                  <a:srgbClr val="244486"/>
                </a:solidFill>
              </a:rPr>
              <a:t>Rate</a:t>
            </a:r>
          </a:p>
          <a:p>
            <a:pPr marL="271463" lvl="1" indent="-271463">
              <a:lnSpc>
                <a:spcPct val="100000"/>
              </a:lnSpc>
              <a:spcBef>
                <a:spcPts val="0"/>
              </a:spcBef>
              <a:buClr>
                <a:schemeClr val="accent1"/>
              </a:buClr>
              <a:buNone/>
            </a:pPr>
            <a:endParaRPr lang="en-IE" sz="2000" dirty="0">
              <a:solidFill>
                <a:srgbClr val="244486"/>
              </a:solidFill>
            </a:endParaRPr>
          </a:p>
          <a:p>
            <a:pPr marL="271463" indent="-271463">
              <a:lnSpc>
                <a:spcPct val="100000"/>
              </a:lnSpc>
              <a:spcBef>
                <a:spcPts val="0"/>
              </a:spcBef>
              <a:buClr>
                <a:schemeClr val="accent1"/>
              </a:buClr>
            </a:pPr>
            <a:r>
              <a:rPr lang="en-IE" sz="2400" dirty="0">
                <a:solidFill>
                  <a:srgbClr val="244486"/>
                </a:solidFill>
              </a:rPr>
              <a:t>Total </a:t>
            </a:r>
            <a:r>
              <a:rPr lang="en-IE" sz="2400" dirty="0" smtClean="0">
                <a:solidFill>
                  <a:srgbClr val="244486"/>
                </a:solidFill>
              </a:rPr>
              <a:t>invested - </a:t>
            </a:r>
            <a:r>
              <a:rPr lang="en-IE" sz="2400" dirty="0">
                <a:solidFill>
                  <a:srgbClr val="244486"/>
                </a:solidFill>
              </a:rPr>
              <a:t>€65,485,000 (Average investment €442k</a:t>
            </a:r>
            <a:r>
              <a:rPr lang="en-IE" sz="2400" dirty="0" smtClean="0">
                <a:solidFill>
                  <a:srgbClr val="244486"/>
                </a:solidFill>
              </a:rPr>
              <a:t>)</a:t>
            </a:r>
          </a:p>
          <a:p>
            <a:pPr marL="271463" indent="-271463">
              <a:lnSpc>
                <a:spcPct val="100000"/>
              </a:lnSpc>
              <a:spcBef>
                <a:spcPts val="0"/>
              </a:spcBef>
              <a:buClr>
                <a:schemeClr val="accent1"/>
              </a:buClr>
              <a:buNone/>
            </a:pPr>
            <a:endParaRPr lang="en-IE" sz="2400" dirty="0">
              <a:solidFill>
                <a:srgbClr val="244486"/>
              </a:solidFill>
            </a:endParaRPr>
          </a:p>
          <a:p>
            <a:pPr marL="271463" indent="-271463">
              <a:lnSpc>
                <a:spcPct val="100000"/>
              </a:lnSpc>
              <a:spcBef>
                <a:spcPts val="0"/>
              </a:spcBef>
              <a:buClr>
                <a:schemeClr val="accent1"/>
              </a:buClr>
            </a:pPr>
            <a:r>
              <a:rPr lang="en-IE" sz="2400" dirty="0">
                <a:solidFill>
                  <a:srgbClr val="244486"/>
                </a:solidFill>
              </a:rPr>
              <a:t>Angel investment - €25,878,000 (average €175k</a:t>
            </a:r>
            <a:r>
              <a:rPr lang="en-IE" sz="2400" dirty="0" smtClean="0">
                <a:solidFill>
                  <a:srgbClr val="244486"/>
                </a:solidFill>
              </a:rPr>
              <a:t>)</a:t>
            </a:r>
          </a:p>
          <a:p>
            <a:pPr marL="271463" indent="-271463">
              <a:lnSpc>
                <a:spcPct val="100000"/>
              </a:lnSpc>
              <a:spcBef>
                <a:spcPts val="0"/>
              </a:spcBef>
              <a:buClr>
                <a:schemeClr val="accent1"/>
              </a:buClr>
              <a:buNone/>
            </a:pPr>
            <a:endParaRPr lang="en-IE" sz="2400" dirty="0">
              <a:solidFill>
                <a:srgbClr val="244486"/>
              </a:solidFill>
            </a:endParaRPr>
          </a:p>
          <a:p>
            <a:pPr marL="271463" indent="-271463">
              <a:lnSpc>
                <a:spcPct val="100000"/>
              </a:lnSpc>
              <a:spcBef>
                <a:spcPts val="0"/>
              </a:spcBef>
              <a:buClr>
                <a:schemeClr val="accent1"/>
              </a:buClr>
            </a:pPr>
            <a:r>
              <a:rPr lang="en-IE" sz="2400" dirty="0">
                <a:solidFill>
                  <a:srgbClr val="244486"/>
                </a:solidFill>
              </a:rPr>
              <a:t>Average employees - 10.3 (up from 2.5 at time of investment)</a:t>
            </a: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0" y="965109"/>
            <a:ext cx="7377113" cy="498934"/>
          </a:xfrm>
        </p:spPr>
        <p:txBody>
          <a:bodyPr>
            <a:normAutofit/>
          </a:bodyPr>
          <a:lstStyle/>
          <a:p>
            <a:pPr marL="361950"/>
            <a:r>
              <a:rPr lang="en-GB" sz="3000" b="1" dirty="0">
                <a:solidFill>
                  <a:srgbClr val="244486"/>
                </a:solidFill>
                <a:latin typeface="+mn-lt"/>
                <a:ea typeface="+mn-ea"/>
                <a:cs typeface="+mn-cs"/>
              </a:rPr>
              <a:t>Impact</a:t>
            </a:r>
            <a:endParaRPr lang="en-IE" sz="3000" b="1" dirty="0">
              <a:solidFill>
                <a:srgbClr val="244486"/>
              </a:solidFill>
              <a:latin typeface="+mn-lt"/>
              <a:ea typeface="+mn-ea"/>
              <a:cs typeface="+mn-cs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445502" y="114916"/>
            <a:ext cx="1698498" cy="5359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91101711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1" name="Rectangle 3"/>
          <p:cNvSpPr>
            <a:spLocks noGrp="1" noChangeArrowheads="1"/>
          </p:cNvSpPr>
          <p:nvPr>
            <p:ph type="body" idx="1"/>
          </p:nvPr>
        </p:nvSpPr>
        <p:spPr bwMode="auto">
          <a:solidFill>
            <a:srgbClr val="FFFFFF"/>
          </a:solidFill>
          <a:ln>
            <a:noFill/>
            <a:miter lim="800000"/>
            <a:headEnd/>
            <a:tailEnd/>
          </a:ln>
        </p:spPr>
        <p:txBody>
          <a:bodyPr vert="horz" wrap="square" lIns="70338" tIns="35169" rIns="70338" bIns="35169" numCol="1" rtlCol="0" anchor="t" anchorCtr="0" compatLnSpc="1">
            <a:prstTxWarp prst="textNoShape">
              <a:avLst/>
            </a:prstTxWarp>
            <a:normAutofit/>
          </a:bodyPr>
          <a:lstStyle/>
          <a:p>
            <a:pPr lvl="1" eaLnBrk="1" hangingPunct="1">
              <a:lnSpc>
                <a:spcPct val="150000"/>
              </a:lnSpc>
              <a:buClr>
                <a:schemeClr val="accent2"/>
              </a:buClr>
              <a:buFontTx/>
              <a:buChar char="o"/>
            </a:pPr>
            <a:r>
              <a:rPr lang="en-GB" sz="1667" dirty="0">
                <a:solidFill>
                  <a:schemeClr val="accent1">
                    <a:lumMod val="50000"/>
                  </a:schemeClr>
                </a:solidFill>
                <a:latin typeface="Geogrotesque Md"/>
              </a:rPr>
              <a:t>Ambitious, growth-orientated companies</a:t>
            </a:r>
          </a:p>
          <a:p>
            <a:pPr lvl="1" eaLnBrk="1" hangingPunct="1">
              <a:lnSpc>
                <a:spcPct val="150000"/>
              </a:lnSpc>
              <a:buClr>
                <a:schemeClr val="accent2"/>
              </a:buClr>
              <a:buFontTx/>
              <a:buChar char="o"/>
            </a:pPr>
            <a:r>
              <a:rPr lang="en-GB" sz="1667" dirty="0">
                <a:solidFill>
                  <a:schemeClr val="accent1">
                    <a:lumMod val="50000"/>
                  </a:schemeClr>
                </a:solidFill>
                <a:latin typeface="Geogrotesque Md"/>
              </a:rPr>
              <a:t>Grounded in reality</a:t>
            </a:r>
          </a:p>
          <a:p>
            <a:pPr lvl="1" eaLnBrk="1" hangingPunct="1">
              <a:lnSpc>
                <a:spcPct val="150000"/>
              </a:lnSpc>
              <a:buClr>
                <a:schemeClr val="accent2"/>
              </a:buClr>
              <a:buFontTx/>
              <a:buChar char="o"/>
            </a:pPr>
            <a:r>
              <a:rPr lang="en-GB" sz="1667" dirty="0">
                <a:solidFill>
                  <a:schemeClr val="accent1">
                    <a:lumMod val="50000"/>
                  </a:schemeClr>
                </a:solidFill>
                <a:latin typeface="Geogrotesque Md"/>
              </a:rPr>
              <a:t>Good promoter(s)/credible management</a:t>
            </a:r>
          </a:p>
          <a:p>
            <a:pPr lvl="1" eaLnBrk="1" hangingPunct="1">
              <a:lnSpc>
                <a:spcPct val="150000"/>
              </a:lnSpc>
              <a:buClr>
                <a:schemeClr val="accent2"/>
              </a:buClr>
              <a:buFontTx/>
              <a:buChar char="o"/>
            </a:pPr>
            <a:r>
              <a:rPr lang="en-GB" sz="1667" dirty="0">
                <a:solidFill>
                  <a:schemeClr val="accent1">
                    <a:lumMod val="50000"/>
                  </a:schemeClr>
                </a:solidFill>
                <a:latin typeface="Geogrotesque Md"/>
              </a:rPr>
              <a:t>With a good business proposition</a:t>
            </a:r>
          </a:p>
          <a:p>
            <a:pPr lvl="1" eaLnBrk="1" hangingPunct="1">
              <a:lnSpc>
                <a:spcPct val="150000"/>
              </a:lnSpc>
              <a:buClr>
                <a:schemeClr val="accent2"/>
              </a:buClr>
              <a:buFontTx/>
              <a:buChar char="o"/>
            </a:pPr>
            <a:r>
              <a:rPr lang="en-GB" sz="1667" dirty="0">
                <a:solidFill>
                  <a:schemeClr val="accent1">
                    <a:lumMod val="50000"/>
                  </a:schemeClr>
                </a:solidFill>
                <a:latin typeface="Geogrotesque Md"/>
              </a:rPr>
              <a:t>Investor Ready Business Plan</a:t>
            </a:r>
          </a:p>
          <a:p>
            <a:pPr lvl="1" eaLnBrk="1" hangingPunct="1">
              <a:lnSpc>
                <a:spcPct val="150000"/>
              </a:lnSpc>
              <a:buClr>
                <a:schemeClr val="accent2"/>
              </a:buClr>
              <a:buFontTx/>
              <a:buChar char="o"/>
            </a:pPr>
            <a:r>
              <a:rPr lang="en-GB" sz="1667" dirty="0">
                <a:solidFill>
                  <a:schemeClr val="accent1">
                    <a:lumMod val="50000"/>
                  </a:schemeClr>
                </a:solidFill>
                <a:latin typeface="Geogrotesque Md"/>
              </a:rPr>
              <a:t>Realistic about what is involved in attracting investment</a:t>
            </a:r>
          </a:p>
          <a:p>
            <a:pPr lvl="1" eaLnBrk="1" hangingPunct="1">
              <a:lnSpc>
                <a:spcPct val="150000"/>
              </a:lnSpc>
              <a:buClr>
                <a:schemeClr val="accent2"/>
              </a:buClr>
              <a:buFontTx/>
              <a:buChar char="o"/>
            </a:pPr>
            <a:r>
              <a:rPr lang="en-GB" sz="1667" dirty="0">
                <a:solidFill>
                  <a:schemeClr val="accent1">
                    <a:lumMod val="50000"/>
                  </a:schemeClr>
                </a:solidFill>
                <a:latin typeface="Geogrotesque Md"/>
              </a:rPr>
              <a:t>Understand the voyage to be undertaken!</a:t>
            </a:r>
          </a:p>
          <a:p>
            <a:pPr lvl="1" eaLnBrk="1" hangingPunct="1">
              <a:lnSpc>
                <a:spcPct val="150000"/>
              </a:lnSpc>
              <a:buClr>
                <a:schemeClr val="accent2"/>
              </a:buClr>
              <a:buFontTx/>
              <a:buChar char="o"/>
            </a:pPr>
            <a:r>
              <a:rPr lang="en-GB" sz="1667" dirty="0">
                <a:solidFill>
                  <a:schemeClr val="accent1">
                    <a:lumMod val="50000"/>
                  </a:schemeClr>
                </a:solidFill>
                <a:latin typeface="Geogrotesque Md"/>
              </a:rPr>
              <a:t>Respect the INVESTORS Capital</a:t>
            </a:r>
          </a:p>
          <a:p>
            <a:pPr lvl="1" eaLnBrk="1" hangingPunct="1">
              <a:buFontTx/>
              <a:buNone/>
            </a:pPr>
            <a:endParaRPr lang="en-GB" sz="1846" dirty="0"/>
          </a:p>
        </p:txBody>
      </p:sp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728823"/>
            <a:ext cx="7620000" cy="952500"/>
          </a:xfrm>
        </p:spPr>
        <p:txBody>
          <a:bodyPr>
            <a:normAutofit/>
          </a:bodyPr>
          <a:lstStyle/>
          <a:p>
            <a:pPr eaLnBrk="1" hangingPunct="1"/>
            <a:r>
              <a:rPr lang="en-GB" sz="2400" b="1" dirty="0">
                <a:solidFill>
                  <a:schemeClr val="tx2"/>
                </a:solidFill>
                <a:latin typeface="+mn-lt"/>
              </a:rPr>
              <a:t>What Angels want</a:t>
            </a:r>
            <a:endParaRPr lang="en-US" sz="2400" b="1" dirty="0">
              <a:solidFill>
                <a:schemeClr val="tx2"/>
              </a:solidFill>
              <a:latin typeface="+mn-lt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445502" y="114916"/>
            <a:ext cx="1698498" cy="5359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25219578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9906" name="Rectangle 2"/>
          <p:cNvSpPr>
            <a:spLocks noGrp="1" noChangeArrowheads="1"/>
          </p:cNvSpPr>
          <p:nvPr>
            <p:ph type="title"/>
          </p:nvPr>
        </p:nvSpPr>
        <p:spPr>
          <a:xfrm>
            <a:off x="628650" y="656971"/>
            <a:ext cx="7886700" cy="1104636"/>
          </a:xfrm>
        </p:spPr>
        <p:txBody>
          <a:bodyPr>
            <a:normAutofit/>
          </a:bodyPr>
          <a:lstStyle/>
          <a:p>
            <a:pPr eaLnBrk="1" hangingPunct="1"/>
            <a:r>
              <a:rPr lang="en-IE" sz="2400" b="1" dirty="0">
                <a:solidFill>
                  <a:schemeClr val="accent1">
                    <a:lumMod val="50000"/>
                  </a:schemeClr>
                </a:solidFill>
                <a:latin typeface="+mn-lt"/>
                <a:ea typeface="ＭＳ Ｐゴシック" panose="020B0600070205080204" pitchFamily="34" charset="-128"/>
              </a:rPr>
              <a:t>Observations</a:t>
            </a:r>
            <a:endParaRPr lang="en-US" sz="2400" b="1" dirty="0">
              <a:solidFill>
                <a:schemeClr val="accent1">
                  <a:lumMod val="50000"/>
                </a:schemeClr>
              </a:solidFill>
              <a:latin typeface="+mn-lt"/>
              <a:ea typeface="ＭＳ Ｐゴシック" panose="020B0600070205080204" pitchFamily="34" charset="-128"/>
            </a:endParaRPr>
          </a:p>
        </p:txBody>
      </p:sp>
      <p:sp>
        <p:nvSpPr>
          <p:cNvPr id="41987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76200" tIns="38100" rIns="76200" bIns="38100" numCol="1" rtlCol="0" anchor="t" anchorCtr="0" compatLnSpc="1">
            <a:prstTxWarp prst="textNoShape">
              <a:avLst/>
            </a:prstTxWarp>
            <a:normAutofit lnSpcReduction="10000"/>
          </a:bodyPr>
          <a:lstStyle/>
          <a:p>
            <a:pPr eaLnBrk="1" hangingPunct="1">
              <a:lnSpc>
                <a:spcPct val="105000"/>
              </a:lnSpc>
            </a:pPr>
            <a:r>
              <a:rPr lang="en-IE" sz="2167" dirty="0">
                <a:solidFill>
                  <a:schemeClr val="accent1">
                    <a:lumMod val="50000"/>
                  </a:schemeClr>
                </a:solidFill>
                <a:ea typeface="ＭＳ Ｐゴシック" panose="020B0600070205080204" pitchFamily="34" charset="-128"/>
              </a:rPr>
              <a:t>Respect the Investor’s money</a:t>
            </a:r>
          </a:p>
          <a:p>
            <a:pPr eaLnBrk="1" hangingPunct="1">
              <a:lnSpc>
                <a:spcPct val="105000"/>
              </a:lnSpc>
            </a:pPr>
            <a:r>
              <a:rPr lang="en-IE" sz="2167" dirty="0">
                <a:solidFill>
                  <a:schemeClr val="accent1">
                    <a:lumMod val="50000"/>
                  </a:schemeClr>
                </a:solidFill>
                <a:ea typeface="ＭＳ Ｐゴシック" panose="020B0600070205080204" pitchFamily="34" charset="-128"/>
              </a:rPr>
              <a:t>Respect the Market</a:t>
            </a:r>
          </a:p>
          <a:p>
            <a:pPr eaLnBrk="1" hangingPunct="1">
              <a:lnSpc>
                <a:spcPct val="105000"/>
              </a:lnSpc>
            </a:pPr>
            <a:r>
              <a:rPr lang="en-IE" sz="2167" dirty="0">
                <a:solidFill>
                  <a:schemeClr val="accent1">
                    <a:lumMod val="50000"/>
                  </a:schemeClr>
                </a:solidFill>
                <a:ea typeface="ＭＳ Ｐゴシック" panose="020B0600070205080204" pitchFamily="34" charset="-128"/>
              </a:rPr>
              <a:t>Balance Entrepreneurial spirit &amp; vision with reality</a:t>
            </a:r>
          </a:p>
          <a:p>
            <a:pPr eaLnBrk="1" hangingPunct="1">
              <a:lnSpc>
                <a:spcPct val="105000"/>
              </a:lnSpc>
            </a:pPr>
            <a:r>
              <a:rPr lang="en-IE" sz="2167" dirty="0">
                <a:solidFill>
                  <a:schemeClr val="accent1">
                    <a:lumMod val="50000"/>
                  </a:schemeClr>
                </a:solidFill>
                <a:ea typeface="ＭＳ Ｐゴシック" panose="020B0600070205080204" pitchFamily="34" charset="-128"/>
              </a:rPr>
              <a:t>Engage the market asap</a:t>
            </a:r>
          </a:p>
          <a:p>
            <a:pPr eaLnBrk="1" hangingPunct="1">
              <a:lnSpc>
                <a:spcPct val="105000"/>
              </a:lnSpc>
            </a:pPr>
            <a:r>
              <a:rPr lang="en-IE" sz="2167" dirty="0">
                <a:solidFill>
                  <a:schemeClr val="accent1">
                    <a:lumMod val="50000"/>
                  </a:schemeClr>
                </a:solidFill>
                <a:ea typeface="ＭＳ Ｐゴシック" panose="020B0600070205080204" pitchFamily="34" charset="-128"/>
              </a:rPr>
              <a:t>Surround yourself with experience – “you cannot live long enough to make all the mistakes yourself”</a:t>
            </a:r>
          </a:p>
          <a:p>
            <a:pPr eaLnBrk="1" hangingPunct="1">
              <a:lnSpc>
                <a:spcPct val="105000"/>
              </a:lnSpc>
            </a:pPr>
            <a:r>
              <a:rPr lang="en-IE" sz="2167" dirty="0">
                <a:solidFill>
                  <a:schemeClr val="accent1">
                    <a:lumMod val="50000"/>
                  </a:schemeClr>
                </a:solidFill>
                <a:ea typeface="ＭＳ Ｐゴシック" panose="020B0600070205080204" pitchFamily="34" charset="-128"/>
              </a:rPr>
              <a:t>Embed a “Marketing Centric” philosophy</a:t>
            </a:r>
          </a:p>
          <a:p>
            <a:pPr lvl="1" eaLnBrk="1" hangingPunct="1">
              <a:lnSpc>
                <a:spcPct val="105000"/>
              </a:lnSpc>
            </a:pPr>
            <a:r>
              <a:rPr lang="en-IE" sz="2167" dirty="0">
                <a:solidFill>
                  <a:schemeClr val="accent1">
                    <a:lumMod val="50000"/>
                  </a:schemeClr>
                </a:solidFill>
                <a:ea typeface="ＭＳ Ｐゴシック" panose="020B0600070205080204" pitchFamily="34" charset="-128"/>
              </a:rPr>
              <a:t>Goal: Sustainable competitive advantage</a:t>
            </a:r>
          </a:p>
          <a:p>
            <a:pPr lvl="1" eaLnBrk="1" hangingPunct="1">
              <a:lnSpc>
                <a:spcPct val="105000"/>
              </a:lnSpc>
            </a:pPr>
            <a:r>
              <a:rPr lang="en-IE" sz="2167" dirty="0">
                <a:solidFill>
                  <a:schemeClr val="accent1">
                    <a:lumMod val="50000"/>
                  </a:schemeClr>
                </a:solidFill>
                <a:ea typeface="ＭＳ Ｐゴシック" panose="020B0600070205080204" pitchFamily="34" charset="-128"/>
              </a:rPr>
              <a:t>VALUE Proposition</a:t>
            </a:r>
            <a:endParaRPr lang="en-US" sz="2167" dirty="0">
              <a:solidFill>
                <a:schemeClr val="accent1">
                  <a:lumMod val="50000"/>
                </a:schemeClr>
              </a:solidFill>
              <a:ea typeface="ＭＳ Ｐゴシック" panose="020B0600070205080204" pitchFamily="34" charset="-128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445502" y="114916"/>
            <a:ext cx="1698498" cy="5359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8935806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0994" name="Rectangle 2"/>
          <p:cNvSpPr>
            <a:spLocks noGrp="1" noChangeArrowheads="1"/>
          </p:cNvSpPr>
          <p:nvPr>
            <p:ph type="title"/>
          </p:nvPr>
        </p:nvSpPr>
        <p:spPr>
          <a:xfrm>
            <a:off x="484959" y="670031"/>
            <a:ext cx="7886700" cy="1104636"/>
          </a:xfrm>
        </p:spPr>
        <p:txBody>
          <a:bodyPr>
            <a:normAutofit/>
          </a:bodyPr>
          <a:lstStyle/>
          <a:p>
            <a:pPr eaLnBrk="1" hangingPunct="1"/>
            <a:r>
              <a:rPr lang="en-GB" sz="2400" b="1" dirty="0">
                <a:solidFill>
                  <a:schemeClr val="accent1">
                    <a:lumMod val="50000"/>
                  </a:schemeClr>
                </a:solidFill>
                <a:latin typeface="+mn-lt"/>
                <a:ea typeface="ＭＳ Ｐゴシック" panose="020B0600070205080204" pitchFamily="34" charset="-128"/>
              </a:rPr>
              <a:t>Process</a:t>
            </a:r>
            <a:endParaRPr lang="en-US" sz="2400" b="1" dirty="0">
              <a:solidFill>
                <a:schemeClr val="accent1">
                  <a:lumMod val="50000"/>
                </a:schemeClr>
              </a:solidFill>
              <a:latin typeface="+mn-lt"/>
              <a:ea typeface="ＭＳ Ｐゴシック" panose="020B0600070205080204" pitchFamily="34" charset="-128"/>
            </a:endParaRPr>
          </a:p>
        </p:txBody>
      </p:sp>
      <p:sp>
        <p:nvSpPr>
          <p:cNvPr id="54275" name="Rectangle 3"/>
          <p:cNvSpPr>
            <a:spLocks noGrp="1" noChangeArrowheads="1"/>
          </p:cNvSpPr>
          <p:nvPr>
            <p:ph type="body" idx="1"/>
          </p:nvPr>
        </p:nvSpPr>
        <p:spPr bwMode="auto">
          <a:solidFill>
            <a:srgbClr val="FFFFFF"/>
          </a:solidFill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76200" tIns="38100" rIns="76200" bIns="38100" numCol="1" rtlCol="0" anchor="t" anchorCtr="0" compatLnSpc="1">
            <a:prstTxWarp prst="textNoShape">
              <a:avLst/>
            </a:prstTxWarp>
            <a:normAutofit fontScale="92500" lnSpcReduction="10000"/>
          </a:bodyPr>
          <a:lstStyle/>
          <a:p>
            <a:pPr eaLnBrk="1" hangingPunct="1">
              <a:lnSpc>
                <a:spcPct val="90000"/>
              </a:lnSpc>
            </a:pPr>
            <a:r>
              <a:rPr lang="en-GB" sz="1917" dirty="0">
                <a:solidFill>
                  <a:schemeClr val="accent1">
                    <a:lumMod val="50000"/>
                  </a:schemeClr>
                </a:solidFill>
                <a:ea typeface="ＭＳ Ｐゴシック" panose="020B0600070205080204" pitchFamily="34" charset="-128"/>
              </a:rPr>
              <a:t>Register</a:t>
            </a:r>
          </a:p>
          <a:p>
            <a:pPr lvl="1" eaLnBrk="1" hangingPunct="1">
              <a:lnSpc>
                <a:spcPct val="90000"/>
              </a:lnSpc>
            </a:pPr>
            <a:r>
              <a:rPr lang="en-GB" sz="1917" dirty="0">
                <a:solidFill>
                  <a:schemeClr val="accent1">
                    <a:lumMod val="50000"/>
                  </a:schemeClr>
                </a:solidFill>
                <a:ea typeface="ＭＳ Ｐゴシック" panose="020B0600070205080204" pitchFamily="34" charset="-128"/>
              </a:rPr>
              <a:t>Application Form on </a:t>
            </a:r>
            <a:r>
              <a:rPr lang="en-GB" sz="1917" dirty="0">
                <a:solidFill>
                  <a:schemeClr val="accent1">
                    <a:lumMod val="50000"/>
                  </a:schemeClr>
                </a:solidFill>
                <a:ea typeface="ＭＳ Ｐゴシック" panose="020B0600070205080204" pitchFamily="34" charset="-128"/>
                <a:hlinkClick r:id="rId3"/>
              </a:rPr>
              <a:t>www.businessangels.ie</a:t>
            </a:r>
            <a:endParaRPr lang="en-GB" sz="1917" dirty="0">
              <a:solidFill>
                <a:schemeClr val="accent1">
                  <a:lumMod val="50000"/>
                </a:schemeClr>
              </a:solidFill>
              <a:ea typeface="ＭＳ Ｐゴシック" panose="020B0600070205080204" pitchFamily="34" charset="-128"/>
            </a:endParaRPr>
          </a:p>
          <a:p>
            <a:pPr eaLnBrk="1" hangingPunct="1">
              <a:lnSpc>
                <a:spcPct val="90000"/>
              </a:lnSpc>
            </a:pPr>
            <a:r>
              <a:rPr lang="en-GB" sz="1917" dirty="0">
                <a:solidFill>
                  <a:schemeClr val="accent1">
                    <a:lumMod val="50000"/>
                  </a:schemeClr>
                </a:solidFill>
                <a:ea typeface="ＭＳ Ｐゴシック" panose="020B0600070205080204" pitchFamily="34" charset="-128"/>
              </a:rPr>
              <a:t>Submit Investor Ready Business Plan</a:t>
            </a:r>
          </a:p>
          <a:p>
            <a:pPr eaLnBrk="1" hangingPunct="1">
              <a:lnSpc>
                <a:spcPct val="90000"/>
              </a:lnSpc>
            </a:pPr>
            <a:r>
              <a:rPr lang="en-GB" sz="1917" dirty="0">
                <a:solidFill>
                  <a:schemeClr val="accent1">
                    <a:lumMod val="50000"/>
                  </a:schemeClr>
                </a:solidFill>
                <a:ea typeface="ＭＳ Ｐゴシック" panose="020B0600070205080204" pitchFamily="34" charset="-128"/>
              </a:rPr>
              <a:t>1-page overview prepared for company sign-off</a:t>
            </a:r>
          </a:p>
          <a:p>
            <a:pPr eaLnBrk="1" hangingPunct="1">
              <a:lnSpc>
                <a:spcPct val="90000"/>
              </a:lnSpc>
            </a:pPr>
            <a:r>
              <a:rPr lang="en-GB" sz="1917" dirty="0">
                <a:solidFill>
                  <a:schemeClr val="accent1">
                    <a:lumMod val="50000"/>
                  </a:schemeClr>
                </a:solidFill>
                <a:ea typeface="ＭＳ Ｐゴシック" panose="020B0600070205080204" pitchFamily="34" charset="-128"/>
              </a:rPr>
              <a:t>Ready to engage with Investor Base</a:t>
            </a:r>
          </a:p>
          <a:p>
            <a:pPr lvl="1" eaLnBrk="1" hangingPunct="1">
              <a:lnSpc>
                <a:spcPct val="90000"/>
              </a:lnSpc>
            </a:pPr>
            <a:r>
              <a:rPr lang="en-GB" sz="1917" dirty="0">
                <a:solidFill>
                  <a:schemeClr val="accent1">
                    <a:lumMod val="50000"/>
                  </a:schemeClr>
                </a:solidFill>
                <a:ea typeface="ＭＳ Ｐゴシック" panose="020B0600070205080204" pitchFamily="34" charset="-128"/>
              </a:rPr>
              <a:t>Via Electronic Circulation</a:t>
            </a:r>
          </a:p>
          <a:p>
            <a:pPr lvl="1" eaLnBrk="1" hangingPunct="1">
              <a:lnSpc>
                <a:spcPct val="90000"/>
              </a:lnSpc>
            </a:pPr>
            <a:r>
              <a:rPr lang="en-GB" sz="1917" dirty="0">
                <a:solidFill>
                  <a:schemeClr val="accent1">
                    <a:lumMod val="50000"/>
                  </a:schemeClr>
                </a:solidFill>
                <a:ea typeface="ＭＳ Ｐゴシック" panose="020B0600070205080204" pitchFamily="34" charset="-128"/>
              </a:rPr>
              <a:t>Investor Forum – 3 companies present, 14 angels</a:t>
            </a:r>
          </a:p>
          <a:p>
            <a:pPr eaLnBrk="1" hangingPunct="1">
              <a:lnSpc>
                <a:spcPct val="90000"/>
              </a:lnSpc>
            </a:pPr>
            <a:r>
              <a:rPr lang="en-GB" sz="1917" dirty="0">
                <a:solidFill>
                  <a:schemeClr val="accent1">
                    <a:lumMod val="50000"/>
                  </a:schemeClr>
                </a:solidFill>
                <a:ea typeface="ＭＳ Ｐゴシック" panose="020B0600070205080204" pitchFamily="34" charset="-128"/>
              </a:rPr>
              <a:t>Timing?</a:t>
            </a:r>
          </a:p>
          <a:p>
            <a:pPr lvl="1" eaLnBrk="1" hangingPunct="1">
              <a:lnSpc>
                <a:spcPct val="90000"/>
              </a:lnSpc>
            </a:pPr>
            <a:r>
              <a:rPr lang="en-GB" sz="1917" dirty="0">
                <a:solidFill>
                  <a:schemeClr val="accent1">
                    <a:lumMod val="50000"/>
                  </a:schemeClr>
                </a:solidFill>
                <a:ea typeface="ＭＳ Ｐゴシック" panose="020B0600070205080204" pitchFamily="34" charset="-128"/>
              </a:rPr>
              <a:t> 2 months to 6 months</a:t>
            </a:r>
          </a:p>
          <a:p>
            <a:pPr eaLnBrk="1" hangingPunct="1">
              <a:lnSpc>
                <a:spcPct val="90000"/>
              </a:lnSpc>
            </a:pPr>
            <a:r>
              <a:rPr lang="en-GB" sz="1917" dirty="0">
                <a:solidFill>
                  <a:schemeClr val="accent1">
                    <a:lumMod val="50000"/>
                  </a:schemeClr>
                </a:solidFill>
                <a:ea typeface="ＭＳ Ｐゴシック" panose="020B0600070205080204" pitchFamily="34" charset="-128"/>
              </a:rPr>
              <a:t>Post-investment</a:t>
            </a:r>
          </a:p>
          <a:p>
            <a:pPr lvl="1" eaLnBrk="1" hangingPunct="1">
              <a:lnSpc>
                <a:spcPct val="90000"/>
              </a:lnSpc>
            </a:pPr>
            <a:r>
              <a:rPr lang="en-GB" sz="1917" dirty="0">
                <a:solidFill>
                  <a:schemeClr val="accent1">
                    <a:lumMod val="50000"/>
                  </a:schemeClr>
                </a:solidFill>
                <a:ea typeface="ＭＳ Ｐゴシック" panose="020B0600070205080204" pitchFamily="34" charset="-128"/>
              </a:rPr>
              <a:t>Some attend board meetings and are hands-on</a:t>
            </a:r>
          </a:p>
          <a:p>
            <a:pPr lvl="1" eaLnBrk="1" hangingPunct="1">
              <a:lnSpc>
                <a:spcPct val="90000"/>
              </a:lnSpc>
              <a:buFontTx/>
              <a:buNone/>
            </a:pPr>
            <a:r>
              <a:rPr lang="en-GB" sz="1917" dirty="0">
                <a:solidFill>
                  <a:schemeClr val="accent1">
                    <a:lumMod val="50000"/>
                  </a:schemeClr>
                </a:solidFill>
                <a:ea typeface="ＭＳ Ｐゴシック" panose="020B0600070205080204" pitchFamily="34" charset="-128"/>
              </a:rPr>
              <a:t>  .....others less so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445502" y="114916"/>
            <a:ext cx="1698498" cy="5359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6626706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349" name="Picture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62000" y="4213490"/>
            <a:ext cx="7620000" cy="15041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7346" name="Title 1"/>
          <p:cNvSpPr>
            <a:spLocks noGrp="1"/>
          </p:cNvSpPr>
          <p:nvPr>
            <p:ph type="ctrTitle" idx="4294967295"/>
          </p:nvPr>
        </p:nvSpPr>
        <p:spPr>
          <a:xfrm>
            <a:off x="928688" y="1896611"/>
            <a:ext cx="7620000" cy="2463271"/>
          </a:xfrm>
        </p:spPr>
        <p:txBody>
          <a:bodyPr>
            <a:normAutofit fontScale="90000"/>
          </a:bodyPr>
          <a:lstStyle/>
          <a:p>
            <a:pPr marL="634975" indent="-634975"/>
            <a:r>
              <a:rPr lang="en-IE" sz="2000" dirty="0"/>
              <a:t>	</a:t>
            </a:r>
            <a:r>
              <a:rPr lang="en-IE" sz="1167" dirty="0">
                <a:latin typeface="+mn-lt"/>
              </a:rPr>
              <a:t/>
            </a:r>
            <a:br>
              <a:rPr lang="en-IE" sz="1167" dirty="0">
                <a:latin typeface="+mn-lt"/>
              </a:rPr>
            </a:br>
            <a:r>
              <a:rPr lang="en-IE" sz="2200" dirty="0">
                <a:solidFill>
                  <a:schemeClr val="tx2"/>
                </a:solidFill>
                <a:latin typeface="+mn-lt"/>
              </a:rPr>
              <a:t>Give me a call 01-410 0818 or e-mail me</a:t>
            </a:r>
            <a:br>
              <a:rPr lang="en-IE" sz="2200" dirty="0">
                <a:solidFill>
                  <a:schemeClr val="tx2"/>
                </a:solidFill>
                <a:latin typeface="+mn-lt"/>
              </a:rPr>
            </a:br>
            <a:r>
              <a:rPr lang="en-IE" sz="2200" b="1">
                <a:solidFill>
                  <a:schemeClr val="tx2"/>
                </a:solidFill>
                <a:latin typeface="+mn-lt"/>
              </a:rPr>
              <a:t/>
            </a:r>
            <a:br>
              <a:rPr lang="en-IE" sz="2200" b="1">
                <a:solidFill>
                  <a:schemeClr val="tx2"/>
                </a:solidFill>
                <a:latin typeface="+mn-lt"/>
              </a:rPr>
            </a:br>
            <a:r>
              <a:rPr lang="en-IE" sz="2200" smtClean="0">
                <a:solidFill>
                  <a:schemeClr val="tx2"/>
                </a:solidFill>
                <a:latin typeface="+mn-lt"/>
              </a:rPr>
              <a:t>Go </a:t>
            </a:r>
            <a:r>
              <a:rPr lang="en-IE" sz="2200" dirty="0">
                <a:solidFill>
                  <a:schemeClr val="tx2"/>
                </a:solidFill>
                <a:latin typeface="+mn-lt"/>
              </a:rPr>
              <a:t>for a coffee, Register- If we can add value</a:t>
            </a:r>
            <a:br>
              <a:rPr lang="en-IE" sz="2200" dirty="0">
                <a:solidFill>
                  <a:schemeClr val="tx2"/>
                </a:solidFill>
                <a:latin typeface="+mn-lt"/>
              </a:rPr>
            </a:br>
            <a:r>
              <a:rPr lang="en-IE" sz="2200" dirty="0">
                <a:solidFill>
                  <a:schemeClr val="tx2"/>
                </a:solidFill>
                <a:latin typeface="+mn-lt"/>
              </a:rPr>
              <a:t/>
            </a:r>
            <a:br>
              <a:rPr lang="en-IE" sz="2200" dirty="0">
                <a:solidFill>
                  <a:schemeClr val="tx2"/>
                </a:solidFill>
                <a:latin typeface="+mn-lt"/>
              </a:rPr>
            </a:br>
            <a:r>
              <a:rPr lang="en-IE" sz="2200" dirty="0">
                <a:solidFill>
                  <a:schemeClr val="tx2"/>
                </a:solidFill>
                <a:latin typeface="+mn-lt"/>
              </a:rPr>
              <a:t>Circulate or Forum (Dragons Den without the drama)</a:t>
            </a:r>
            <a:br>
              <a:rPr lang="en-IE" sz="2200" dirty="0">
                <a:solidFill>
                  <a:schemeClr val="tx2"/>
                </a:solidFill>
                <a:latin typeface="+mn-lt"/>
              </a:rPr>
            </a:br>
            <a:r>
              <a:rPr lang="en-IE" sz="2200" dirty="0">
                <a:solidFill>
                  <a:schemeClr val="tx2"/>
                </a:solidFill>
                <a:latin typeface="+mn-lt"/>
              </a:rPr>
              <a:t/>
            </a:r>
            <a:br>
              <a:rPr lang="en-IE" sz="2200" dirty="0">
                <a:solidFill>
                  <a:schemeClr val="tx2"/>
                </a:solidFill>
                <a:latin typeface="+mn-lt"/>
              </a:rPr>
            </a:br>
            <a:r>
              <a:rPr lang="en-IE" sz="2200" dirty="0">
                <a:solidFill>
                  <a:schemeClr val="tx2"/>
                </a:solidFill>
                <a:latin typeface="+mn-lt"/>
              </a:rPr>
              <a:t>E-mail- johnphelan@businessangels.ie </a:t>
            </a:r>
            <a:r>
              <a:rPr lang="en-IE" sz="1667" dirty="0">
                <a:latin typeface="+mn-lt"/>
              </a:rPr>
              <a:t/>
            </a:r>
            <a:br>
              <a:rPr lang="en-IE" sz="1667" dirty="0">
                <a:latin typeface="+mn-lt"/>
              </a:rPr>
            </a:br>
            <a:endParaRPr lang="en-US" sz="1667" dirty="0">
              <a:latin typeface="+mn-lt"/>
            </a:endParaRPr>
          </a:p>
        </p:txBody>
      </p:sp>
      <p:sp>
        <p:nvSpPr>
          <p:cNvPr id="57351" name="Rectangle 7"/>
          <p:cNvSpPr>
            <a:spLocks noChangeArrowheads="1"/>
          </p:cNvSpPr>
          <p:nvPr/>
        </p:nvSpPr>
        <p:spPr bwMode="auto">
          <a:xfrm>
            <a:off x="928688" y="836084"/>
            <a:ext cx="7453313" cy="4513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defTabSz="761970"/>
            <a:r>
              <a:rPr lang="en-IE" sz="2333" b="1" dirty="0">
                <a:solidFill>
                  <a:schemeClr val="tx2"/>
                </a:solidFill>
                <a:latin typeface="Arial" panose="020B0604020202020204" pitchFamily="34" charset="0"/>
              </a:rPr>
              <a:t>How to apply?</a:t>
            </a:r>
            <a:endParaRPr lang="en-US" sz="2333" b="1" dirty="0">
              <a:solidFill>
                <a:schemeClr val="tx2"/>
              </a:solidFill>
              <a:latin typeface="Arial" panose="020B0604020202020204" pitchFamily="34" charset="0"/>
            </a:endParaRPr>
          </a:p>
        </p:txBody>
      </p:sp>
      <p:sp>
        <p:nvSpPr>
          <p:cNvPr id="57352" name="Rectangle 8"/>
          <p:cNvSpPr>
            <a:spLocks noChangeArrowheads="1"/>
          </p:cNvSpPr>
          <p:nvPr/>
        </p:nvSpPr>
        <p:spPr bwMode="auto">
          <a:xfrm>
            <a:off x="3627438" y="5013854"/>
            <a:ext cx="1641796" cy="4515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defTabSz="761970"/>
            <a:r>
              <a:rPr lang="en-IE" sz="1167" dirty="0">
                <a:latin typeface="+mn-lt"/>
                <a:hlinkClick r:id="rId3"/>
              </a:rPr>
              <a:t>www.businessangels.ie</a:t>
            </a:r>
            <a:r>
              <a:rPr lang="en-IE" sz="1167" dirty="0">
                <a:latin typeface="Arial" panose="020B0604020202020204" pitchFamily="34" charset="0"/>
              </a:rPr>
              <a:t> </a:t>
            </a:r>
            <a:br>
              <a:rPr lang="en-IE" sz="1167" dirty="0">
                <a:latin typeface="Arial" panose="020B0604020202020204" pitchFamily="34" charset="0"/>
              </a:rPr>
            </a:br>
            <a:endParaRPr lang="en-US" sz="1167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735773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1783</TotalTime>
  <Words>380</Words>
  <Application>Microsoft Office PowerPoint</Application>
  <PresentationFormat>On-screen Show (16:10)</PresentationFormat>
  <Paragraphs>68</Paragraphs>
  <Slides>10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20" baseType="lpstr">
      <vt:lpstr>Arial</vt:lpstr>
      <vt:lpstr>Calibri</vt:lpstr>
      <vt:lpstr>Calibri Light</vt:lpstr>
      <vt:lpstr>Geogrotesque Medium</vt:lpstr>
      <vt:lpstr>Geogrotesque Regular</vt:lpstr>
      <vt:lpstr>ＭＳ Ｐゴシック</vt:lpstr>
      <vt:lpstr>Wingdings</vt:lpstr>
      <vt:lpstr>Geogrotesque Md</vt:lpstr>
      <vt:lpstr>Helvetica</vt:lpstr>
      <vt:lpstr>Office Theme</vt:lpstr>
      <vt:lpstr>Slide 1</vt:lpstr>
      <vt:lpstr>  Halo Business Angel Partnership  What We Do  </vt:lpstr>
      <vt:lpstr>Slide 3</vt:lpstr>
      <vt:lpstr>Case study – Storyful- News from Social Media</vt:lpstr>
      <vt:lpstr>Impact</vt:lpstr>
      <vt:lpstr>What Angels want</vt:lpstr>
      <vt:lpstr>Observations</vt:lpstr>
      <vt:lpstr>Process</vt:lpstr>
      <vt:lpstr>  Give me a call 01-410 0818 or e-mail me  Go for a coffee, Register- If we can add value  Circulate or Forum (Dragons Den without the drama)  E-mail- johnphelan@businessangels.ie  </vt:lpstr>
      <vt:lpstr>Thank you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John Phelan</dc:creator>
  <cp:lastModifiedBy>Dubdesk</cp:lastModifiedBy>
  <cp:revision>201</cp:revision>
  <cp:lastPrinted>2014-05-16T15:06:19Z</cp:lastPrinted>
  <dcterms:created xsi:type="dcterms:W3CDTF">2014-04-04T07:56:43Z</dcterms:created>
  <dcterms:modified xsi:type="dcterms:W3CDTF">2014-09-11T14:09:55Z</dcterms:modified>
</cp:coreProperties>
</file>