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5" r:id="rId2"/>
    <p:sldId id="258" r:id="rId3"/>
    <p:sldId id="271" r:id="rId4"/>
    <p:sldId id="279" r:id="rId5"/>
    <p:sldId id="270" r:id="rId6"/>
    <p:sldId id="272" r:id="rId7"/>
    <p:sldId id="273" r:id="rId8"/>
    <p:sldId id="262" r:id="rId9"/>
    <p:sldId id="269" r:id="rId10"/>
    <p:sldId id="274" r:id="rId11"/>
    <p:sldId id="263" r:id="rId12"/>
    <p:sldId id="264" r:id="rId1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0"/>
  </p:normalViewPr>
  <p:slideViewPr>
    <p:cSldViewPr>
      <p:cViewPr varScale="1">
        <p:scale>
          <a:sx n="88" d="100"/>
          <a:sy n="88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5EF7B-B0F2-4B2B-832F-F7BDEF8C5929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46E2A-176D-4E1B-B411-987D91F4F0C3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8304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36687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49857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463241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7028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3999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76531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18549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75472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94879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53372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5633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428861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08F8C-CAE1-44F7-852F-F9650D48CF0D}" type="datetimeFigureOut">
              <a:rPr lang="en-IE" smtClean="0"/>
              <a:pPr/>
              <a:t>11/09/2014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FFB9C-3A16-4DA4-8C9E-4DC2965BC61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33095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icrofinanceireland.ie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localenterprise.ie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calenterprise.ie/" TargetMode="External"/><Relationship Id="rId2" Type="http://schemas.openxmlformats.org/officeDocument/2006/relationships/hyperlink" Target="http://www.microfinanceireland.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1042988" y="2565400"/>
            <a:ext cx="6910387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IE" altLang="en-US" b="1" smtClean="0">
                <a:solidFill>
                  <a:schemeClr val="tx1"/>
                </a:solidFill>
              </a:rPr>
              <a:t>Microfinance Ireland </a:t>
            </a:r>
            <a:br>
              <a:rPr lang="en-IE" altLang="en-US" b="1" smtClean="0">
                <a:solidFill>
                  <a:schemeClr val="tx1"/>
                </a:solidFill>
              </a:rPr>
            </a:br>
            <a:r>
              <a:rPr lang="en-IE" altLang="en-US" b="1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469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altLang="en-US" smtClean="0"/>
              <a:t>Service Commitments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971550" y="1557338"/>
            <a:ext cx="6861175" cy="3743325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IE" altLang="en-US" sz="2000" smtClean="0"/>
              <a:t>Assistance by LEO as required by loan applicant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IE" altLang="en-US" sz="200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IE" altLang="en-US" sz="2000" smtClean="0"/>
              <a:t>Transparency with Client on Applications potential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IE" altLang="en-US" sz="200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IE" altLang="en-US" sz="2000" smtClean="0"/>
              <a:t>Local assessment signed off by Head of LEO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IE" altLang="en-US" sz="200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IE" altLang="en-US" sz="2000" smtClean="0"/>
              <a:t>8 Day turnaround of completed applications at LEO level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IE" altLang="en-US" sz="200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IE" altLang="en-US" sz="2000" smtClean="0"/>
              <a:t>2 Day turnaround of LEO assessment by Microfinance Ireland and sign of by CEO.</a:t>
            </a:r>
          </a:p>
          <a:p>
            <a:pPr marL="914400" lvl="2" indent="0" eaLnBrk="1" hangingPunct="1">
              <a:buFont typeface="Arial" panose="020B0604020202020204" pitchFamily="34" charset="0"/>
              <a:buNone/>
            </a:pPr>
            <a:endParaRPr lang="en-IE" altLang="en-US" sz="1600" smtClean="0"/>
          </a:p>
          <a:p>
            <a:pPr eaLnBrk="1" hangingPunct="1"/>
            <a:endParaRPr lang="en-IE" altLang="en-US" smtClean="0"/>
          </a:p>
        </p:txBody>
      </p:sp>
      <p:pic>
        <p:nvPicPr>
          <p:cNvPr id="35844" name="Picture 3" descr="C:\Documents and Settings\Lornacoleman\Desktop\MFI\LOGOS\logo_microfinance_final_lr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589588"/>
            <a:ext cx="2519363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7734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/>
              <a:t>How to apply for a Microfinance Loan</a:t>
            </a:r>
            <a:endParaRPr lang="en-IE" sz="32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2799" y="1603330"/>
            <a:ext cx="4041775" cy="639762"/>
          </a:xfrm>
          <a:solidFill>
            <a:schemeClr val="bg1">
              <a:lumMod val="85000"/>
            </a:schemeClr>
          </a:solidFill>
          <a:ln w="6350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IE" dirty="0" smtClean="0"/>
              <a:t>Direct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2800" y="2589633"/>
            <a:ext cx="4041775" cy="3951288"/>
          </a:xfrm>
          <a:ln w="635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</a:t>
            </a:r>
            <a:r>
              <a:rPr lang="en-IE" dirty="0" smtClean="0"/>
              <a:t>end completed applications with supporting documentation direct by post to </a:t>
            </a:r>
            <a:endParaRPr lang="en-IE" b="1" dirty="0" smtClean="0"/>
          </a:p>
          <a:p>
            <a:pPr marL="0" indent="0">
              <a:buNone/>
            </a:pPr>
            <a:r>
              <a:rPr lang="en-IE" b="1" dirty="0" smtClean="0"/>
              <a:t>	</a:t>
            </a:r>
            <a:r>
              <a:rPr lang="en-IE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Microfinance Ireland</a:t>
            </a:r>
          </a:p>
          <a:p>
            <a:pPr marL="0" indent="0">
              <a:buNone/>
            </a:pPr>
            <a:r>
              <a:rPr lang="en-IE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E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Jefferson House</a:t>
            </a:r>
          </a:p>
          <a:p>
            <a:pPr marL="0" indent="0">
              <a:buNone/>
            </a:pPr>
            <a:r>
              <a:rPr lang="en-IE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E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Eglinton</a:t>
            </a:r>
            <a:r>
              <a:rPr lang="en-IE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Road</a:t>
            </a:r>
          </a:p>
          <a:p>
            <a:pPr marL="0" indent="0">
              <a:buNone/>
            </a:pPr>
            <a:r>
              <a:rPr lang="en-IE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E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Donnybrook</a:t>
            </a:r>
          </a:p>
          <a:p>
            <a:pPr marL="0" indent="0">
              <a:buNone/>
            </a:pPr>
            <a:r>
              <a:rPr lang="en-IE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E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Dublin 4.</a:t>
            </a:r>
          </a:p>
          <a:p>
            <a:pPr marL="0" indent="0" algn="ctr">
              <a:buNone/>
            </a:pPr>
            <a:r>
              <a:rPr lang="en-I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www.microfinanceireland.ie</a:t>
            </a:r>
            <a:endParaRPr lang="en-IE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E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8581-FFC9-426E-8EF1-D99902E15624}" type="slidenum">
              <a:rPr lang="en-IE" smtClean="0"/>
              <a:pPr/>
              <a:t>11</a:t>
            </a:fld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16774" y="159903"/>
            <a:ext cx="1303698" cy="531136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44016" y="44624"/>
            <a:ext cx="8892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3850" y="6791325"/>
            <a:ext cx="8569325" cy="0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3"/>
          <p:cNvSpPr txBox="1">
            <a:spLocks/>
          </p:cNvSpPr>
          <p:nvPr/>
        </p:nvSpPr>
        <p:spPr>
          <a:xfrm>
            <a:off x="323850" y="2587624"/>
            <a:ext cx="4040188" cy="3951288"/>
          </a:xfrm>
          <a:prstGeom prst="rect">
            <a:avLst/>
          </a:prstGeom>
          <a:ln w="635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dirty="0" smtClean="0"/>
              <a:t>To Avail of the 1% discount on interest rate </a:t>
            </a:r>
          </a:p>
          <a:p>
            <a:pPr marL="0" indent="0">
              <a:buNone/>
            </a:pPr>
            <a:r>
              <a:rPr lang="en-IE" dirty="0" smtClean="0"/>
              <a:t>or </a:t>
            </a:r>
          </a:p>
          <a:p>
            <a:pPr marL="0" indent="0">
              <a:buNone/>
            </a:pPr>
            <a:r>
              <a:rPr lang="en-IE" dirty="0" smtClean="0"/>
              <a:t>To get assistance with the application process 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Drop in to your nearest LOCAL ENTERPRISE OFFICE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IE" dirty="0" smtClean="0">
                <a:hlinkClick r:id="rId4"/>
              </a:rPr>
              <a:t>www.localenterprise.ie</a:t>
            </a:r>
            <a:endParaRPr lang="en-IE" dirty="0" smtClean="0"/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323850" y="1522435"/>
            <a:ext cx="4040188" cy="63976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E" dirty="0" smtClean="0"/>
              <a:t>LEOs </a:t>
            </a:r>
            <a:r>
              <a:rPr lang="en-IE" sz="1900" dirty="0" smtClean="0"/>
              <a:t>(Local Enterprise Offices)</a:t>
            </a:r>
            <a:endParaRPr lang="en-IE" sz="1900" dirty="0"/>
          </a:p>
        </p:txBody>
      </p:sp>
    </p:spTree>
    <p:extLst>
      <p:ext uri="{BB962C8B-B14F-4D97-AF65-F5344CB8AC3E}">
        <p14:creationId xmlns:p14="http://schemas.microsoft.com/office/powerpoint/2010/main" xmlns="" val="336864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u="sng" dirty="0" smtClean="0"/>
              <a:t>Application forms </a:t>
            </a:r>
            <a:r>
              <a:rPr lang="en-IE" u="sng" dirty="0"/>
              <a:t>a</a:t>
            </a:r>
            <a:r>
              <a:rPr lang="en-IE" u="sng" dirty="0" smtClean="0"/>
              <a:t>vailable online</a:t>
            </a:r>
            <a:endParaRPr lang="en-IE" u="sng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 smtClean="0">
              <a:hlinkClick r:id="rId2"/>
            </a:endParaRPr>
          </a:p>
          <a:p>
            <a:pPr marL="0" indent="0" algn="ctr">
              <a:buNone/>
            </a:pPr>
            <a:r>
              <a:rPr lang="en-IE" dirty="0" smtClean="0">
                <a:hlinkClick r:id="rId2"/>
              </a:rPr>
              <a:t>www.microfinanceireland.ie</a:t>
            </a:r>
            <a:endParaRPr lang="en-IE" dirty="0" smtClean="0"/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 smtClean="0"/>
              <a:t> </a:t>
            </a:r>
            <a:r>
              <a:rPr lang="en-IE" dirty="0" smtClean="0">
                <a:hlinkClick r:id="rId3"/>
              </a:rPr>
              <a:t>www.localenterprise.ie</a:t>
            </a:r>
            <a:endParaRPr lang="en-IE" dirty="0" smtClean="0"/>
          </a:p>
          <a:p>
            <a:pPr marL="0" indent="0" algn="ctr">
              <a:buNone/>
            </a:pPr>
            <a:endParaRPr lang="en-IE" dirty="0" smtClean="0"/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 smtClean="0"/>
              <a:t> 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xmlns="" val="106436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  <a:solidFill>
            <a:schemeClr val="accent1"/>
          </a:solidFill>
        </p:spPr>
        <p:txBody>
          <a:bodyPr/>
          <a:lstStyle/>
          <a:p>
            <a:r>
              <a:rPr lang="en-IE" dirty="0" smtClean="0"/>
              <a:t>Microfinance Ireland</a:t>
            </a:r>
            <a:endParaRPr lang="en-I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87624" y="1772816"/>
            <a:ext cx="6400800" cy="4392488"/>
          </a:xfrm>
        </p:spPr>
        <p:txBody>
          <a:bodyPr>
            <a:normAutofit/>
          </a:bodyPr>
          <a:lstStyle/>
          <a:p>
            <a:pPr marL="342900" lvl="0" indent="-342900" algn="l">
              <a:buFont typeface="Wingdings" pitchFamily="2" charset="2"/>
              <a:buChar char="§"/>
            </a:pPr>
            <a:r>
              <a:rPr lang="en-IE" sz="1800" dirty="0">
                <a:solidFill>
                  <a:prstClr val="black"/>
                </a:solidFill>
              </a:rPr>
              <a:t>Set up by the Government to provide loans to </a:t>
            </a:r>
            <a:r>
              <a:rPr lang="en-IE" sz="1800" b="1" dirty="0">
                <a:solidFill>
                  <a:prstClr val="black"/>
                </a:solidFill>
              </a:rPr>
              <a:t>newly established or growing microenterprises</a:t>
            </a:r>
            <a:r>
              <a:rPr lang="en-IE" sz="1800" dirty="0">
                <a:solidFill>
                  <a:prstClr val="black"/>
                </a:solidFill>
              </a:rPr>
              <a:t>, with </a:t>
            </a:r>
            <a:r>
              <a:rPr lang="en-IE" sz="1800" b="1" dirty="0">
                <a:solidFill>
                  <a:prstClr val="black"/>
                </a:solidFill>
              </a:rPr>
              <a:t>commercially viable proposals</a:t>
            </a:r>
            <a:r>
              <a:rPr lang="en-IE" sz="1800" dirty="0">
                <a:solidFill>
                  <a:prstClr val="black"/>
                </a:solidFill>
              </a:rPr>
              <a:t> that do </a:t>
            </a:r>
            <a:r>
              <a:rPr lang="en-IE" sz="1800" b="1" dirty="0">
                <a:solidFill>
                  <a:prstClr val="black"/>
                </a:solidFill>
              </a:rPr>
              <a:t>not meet the conventional risk criteria </a:t>
            </a:r>
            <a:r>
              <a:rPr lang="en-IE" sz="1800" dirty="0">
                <a:solidFill>
                  <a:prstClr val="black"/>
                </a:solidFill>
              </a:rPr>
              <a:t>applied by commercial </a:t>
            </a:r>
            <a:r>
              <a:rPr lang="en-IE" sz="1800" dirty="0" smtClean="0">
                <a:solidFill>
                  <a:prstClr val="black"/>
                </a:solidFill>
              </a:rPr>
              <a:t>banks</a:t>
            </a:r>
            <a:endParaRPr lang="en-IE" sz="1800" dirty="0">
              <a:solidFill>
                <a:prstClr val="black"/>
              </a:solidFill>
            </a:endParaRPr>
          </a:p>
          <a:p>
            <a:pPr marL="342900" lvl="0" indent="-342900" algn="l">
              <a:buFont typeface="Wingdings" pitchFamily="2" charset="2"/>
              <a:buChar char="§"/>
            </a:pPr>
            <a:endParaRPr lang="en-IE" sz="1800" dirty="0">
              <a:solidFill>
                <a:prstClr val="black"/>
              </a:solidFill>
            </a:endParaRPr>
          </a:p>
          <a:p>
            <a:pPr marL="342900" lvl="0" indent="-342900" algn="l">
              <a:buFont typeface="Wingdings" pitchFamily="2" charset="2"/>
              <a:buChar char="§"/>
            </a:pPr>
            <a:r>
              <a:rPr lang="en-IE" sz="1800" dirty="0">
                <a:solidFill>
                  <a:prstClr val="black"/>
                </a:solidFill>
              </a:rPr>
              <a:t>MFI is ‘additional’ lending which would not otherwise be provided by banks. Banks remain the </a:t>
            </a:r>
            <a:r>
              <a:rPr lang="en-IE" sz="1800" b="1" dirty="0">
                <a:solidFill>
                  <a:prstClr val="black"/>
                </a:solidFill>
              </a:rPr>
              <a:t>primary and dominant</a:t>
            </a:r>
            <a:r>
              <a:rPr lang="en-IE" sz="1800" dirty="0">
                <a:solidFill>
                  <a:prstClr val="black"/>
                </a:solidFill>
              </a:rPr>
              <a:t> supplier of finance to </a:t>
            </a:r>
            <a:r>
              <a:rPr lang="en-IE" sz="1800" dirty="0" smtClean="0">
                <a:solidFill>
                  <a:prstClr val="black"/>
                </a:solidFill>
              </a:rPr>
              <a:t>microenterprises</a:t>
            </a:r>
            <a:endParaRPr lang="en-IE" sz="1800" dirty="0">
              <a:solidFill>
                <a:prstClr val="black"/>
              </a:solidFill>
            </a:endParaRPr>
          </a:p>
          <a:p>
            <a:pPr marL="342900" lvl="0" indent="-342900" algn="l">
              <a:buFont typeface="Wingdings" pitchFamily="2" charset="2"/>
              <a:buChar char="§"/>
            </a:pPr>
            <a:endParaRPr lang="en-IE" sz="1800" dirty="0">
              <a:solidFill>
                <a:prstClr val="black"/>
              </a:solidFill>
            </a:endParaRPr>
          </a:p>
          <a:p>
            <a:pPr marL="342900" lvl="0" indent="-342900" algn="l">
              <a:buFont typeface="Wingdings" pitchFamily="2" charset="2"/>
              <a:buChar char="§"/>
            </a:pPr>
            <a:r>
              <a:rPr lang="en-IE" sz="1800" dirty="0">
                <a:solidFill>
                  <a:prstClr val="black"/>
                </a:solidFill>
              </a:rPr>
              <a:t>Loans to </a:t>
            </a:r>
            <a:r>
              <a:rPr lang="en-IE" sz="1800" b="1" dirty="0">
                <a:solidFill>
                  <a:prstClr val="black"/>
                </a:solidFill>
              </a:rPr>
              <a:t>top up bank credit </a:t>
            </a:r>
            <a:r>
              <a:rPr lang="en-IE" sz="1800" dirty="0">
                <a:solidFill>
                  <a:prstClr val="black"/>
                </a:solidFill>
              </a:rPr>
              <a:t>may be available in </a:t>
            </a:r>
            <a:r>
              <a:rPr lang="en-IE" sz="1800" dirty="0" smtClean="0">
                <a:solidFill>
                  <a:prstClr val="black"/>
                </a:solidFill>
              </a:rPr>
              <a:t>certain </a:t>
            </a:r>
            <a:r>
              <a:rPr lang="en-IE" sz="1800" dirty="0">
                <a:solidFill>
                  <a:prstClr val="black"/>
                </a:solidFill>
              </a:rPr>
              <a:t>cases where it is clear that the business would not go ahead without </a:t>
            </a:r>
            <a:r>
              <a:rPr lang="en-IE" sz="1800" dirty="0" smtClean="0">
                <a:solidFill>
                  <a:prstClr val="black"/>
                </a:solidFill>
              </a:rPr>
              <a:t>MFI</a:t>
            </a:r>
          </a:p>
          <a:p>
            <a:pPr marL="342900" lvl="0" indent="-342900" algn="l">
              <a:buFont typeface="Wingdings" pitchFamily="2" charset="2"/>
              <a:buChar char="§"/>
            </a:pPr>
            <a:endParaRPr lang="en-IE" sz="1800" b="1" dirty="0">
              <a:solidFill>
                <a:prstClr val="black"/>
              </a:solidFill>
            </a:endParaRPr>
          </a:p>
          <a:p>
            <a:pPr marL="342900" lvl="0" indent="-342900" algn="l">
              <a:buFont typeface="Wingdings" pitchFamily="2" charset="2"/>
              <a:buChar char="§"/>
            </a:pPr>
            <a:r>
              <a:rPr lang="en-IE" sz="1800" b="1" dirty="0" smtClean="0">
                <a:solidFill>
                  <a:prstClr val="black"/>
                </a:solidFill>
              </a:rPr>
              <a:t>Co funded loans </a:t>
            </a:r>
            <a:r>
              <a:rPr lang="en-IE" sz="1800" dirty="0" smtClean="0">
                <a:solidFill>
                  <a:prstClr val="black"/>
                </a:solidFill>
              </a:rPr>
              <a:t>with banks are also available</a:t>
            </a:r>
            <a:endParaRPr lang="en-IE" sz="1800" dirty="0">
              <a:solidFill>
                <a:prstClr val="black"/>
              </a:solidFill>
            </a:endParaRPr>
          </a:p>
          <a:p>
            <a:pPr algn="l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xmlns="" val="40615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 bwMode="auto">
          <a:xfrm>
            <a:off x="900113" y="549275"/>
            <a:ext cx="7559675" cy="6477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IE" altLang="en-US" b="1" smtClean="0"/>
              <a:t>Definition of a Microenterprise?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idx="1"/>
          </p:nvPr>
        </p:nvSpPr>
        <p:spPr bwMode="auto">
          <a:xfrm>
            <a:off x="539750" y="1484313"/>
            <a:ext cx="7989888" cy="475297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indent="0">
              <a:buFont typeface="Wingdings" pitchFamily="2" charset="2"/>
              <a:buChar char="q"/>
              <a:defRPr/>
            </a:pPr>
            <a:endParaRPr lang="en-IE" sz="1600" dirty="0" smtClean="0">
              <a:solidFill>
                <a:schemeClr val="tx1"/>
              </a:solidFill>
            </a:endParaRPr>
          </a:p>
          <a:p>
            <a:pPr marL="114300" indent="0">
              <a:buFont typeface="Wingdings" pitchFamily="2" charset="2"/>
              <a:buChar char="q"/>
              <a:defRPr/>
            </a:pPr>
            <a:endParaRPr lang="en-IE" sz="16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IE" sz="2400" b="1" dirty="0" smtClean="0">
                <a:solidFill>
                  <a:schemeClr val="tx1"/>
                </a:solidFill>
              </a:rPr>
              <a:t>Less than10 </a:t>
            </a:r>
            <a:r>
              <a:rPr lang="en-IE" sz="2400" dirty="0" smtClean="0">
                <a:solidFill>
                  <a:schemeClr val="tx1"/>
                </a:solidFill>
              </a:rPr>
              <a:t>staff &amp; turnover and/or </a:t>
            </a:r>
            <a:r>
              <a:rPr lang="en-IE" sz="2400" b="1" dirty="0" err="1" smtClean="0">
                <a:solidFill>
                  <a:schemeClr val="tx1"/>
                </a:solidFill>
              </a:rPr>
              <a:t>Bal</a:t>
            </a:r>
            <a:r>
              <a:rPr lang="en-IE" sz="2400" b="1" dirty="0" smtClean="0">
                <a:solidFill>
                  <a:schemeClr val="tx1"/>
                </a:solidFill>
              </a:rPr>
              <a:t> Sheet &lt; €2m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tx1"/>
                </a:solidFill>
              </a:rPr>
              <a:t>Estimated to account for over </a:t>
            </a:r>
            <a:r>
              <a:rPr lang="en-IE" sz="2400" b="1" dirty="0" smtClean="0">
                <a:solidFill>
                  <a:schemeClr val="tx1"/>
                </a:solidFill>
              </a:rPr>
              <a:t>90% of businesses </a:t>
            </a:r>
            <a:r>
              <a:rPr lang="en-IE" sz="2400" dirty="0" smtClean="0">
                <a:solidFill>
                  <a:schemeClr val="tx1"/>
                </a:solidFill>
              </a:rPr>
              <a:t>in EU and Ireland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tx1"/>
                </a:solidFill>
              </a:rPr>
              <a:t>May be a </a:t>
            </a:r>
            <a:r>
              <a:rPr lang="en-IE" sz="2400" b="1" u="sng" dirty="0" smtClean="0">
                <a:solidFill>
                  <a:schemeClr val="tx1"/>
                </a:solidFill>
              </a:rPr>
              <a:t>start up </a:t>
            </a:r>
            <a:r>
              <a:rPr lang="en-IE" sz="2400" dirty="0" smtClean="0">
                <a:solidFill>
                  <a:schemeClr val="tx1"/>
                </a:solidFill>
              </a:rPr>
              <a:t>or an </a:t>
            </a:r>
            <a:r>
              <a:rPr lang="en-IE" sz="2400" b="1" u="sng" dirty="0" smtClean="0">
                <a:solidFill>
                  <a:schemeClr val="tx1"/>
                </a:solidFill>
              </a:rPr>
              <a:t>existing business</a:t>
            </a:r>
          </a:p>
          <a:p>
            <a:pPr marL="457200" lvl="1" indent="0">
              <a:buFontTx/>
              <a:buNone/>
              <a:defRPr/>
            </a:pPr>
            <a:endParaRPr lang="en-IE" sz="1600" dirty="0" smtClean="0">
              <a:solidFill>
                <a:schemeClr val="tx1"/>
              </a:solidFill>
            </a:endParaRPr>
          </a:p>
          <a:p>
            <a:pPr marL="114300" indent="0">
              <a:buFontTx/>
              <a:buNone/>
              <a:defRPr/>
            </a:pPr>
            <a:endParaRPr lang="en-IE" sz="1600" dirty="0" smtClean="0">
              <a:solidFill>
                <a:schemeClr val="tx1"/>
              </a:solidFill>
            </a:endParaRPr>
          </a:p>
          <a:p>
            <a:pPr marL="114300" indent="0">
              <a:defRPr/>
            </a:pPr>
            <a:endParaRPr lang="en-IE" sz="1600" dirty="0" smtClean="0">
              <a:solidFill>
                <a:schemeClr val="tx1"/>
              </a:solidFill>
            </a:endParaRP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B77F69-B2F9-4D89-BDE4-2A45865AB25D}" type="slidenum">
              <a:rPr lang="en-IE" altLang="en-US" sz="1400" smtClean="0">
                <a:solidFill>
                  <a:srgbClr val="000000"/>
                </a:solidFill>
              </a:rPr>
              <a:pPr/>
              <a:t>3</a:t>
            </a:fld>
            <a:endParaRPr lang="en-IE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277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sz="3200" dirty="0" smtClean="0"/>
              <a:t>Microfinance Ireland </a:t>
            </a:r>
            <a:r>
              <a:rPr lang="en-IE" sz="3200" dirty="0"/>
              <a:t/>
            </a:r>
            <a:br>
              <a:rPr lang="en-IE" sz="3200" dirty="0"/>
            </a:br>
            <a:r>
              <a:rPr lang="en-IE" sz="3200" dirty="0"/>
              <a:t>S</a:t>
            </a:r>
            <a:r>
              <a:rPr lang="en-IE" sz="3200" dirty="0" smtClean="0"/>
              <a:t>upporting the Government’s Action Plan for Jobs</a:t>
            </a:r>
            <a:endParaRPr lang="en-IE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075240" cy="639762"/>
          </a:xfrm>
          <a:solidFill>
            <a:schemeClr val="bg1">
              <a:lumMod val="85000"/>
            </a:schemeClr>
          </a:solidFill>
          <a:ln w="12700" cmpd="sng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E" dirty="0" smtClean="0"/>
              <a:t>Business Activity</a:t>
            </a:r>
            <a:endParaRPr lang="en-IE" sz="19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31640" y="2420888"/>
            <a:ext cx="6357814" cy="3951288"/>
          </a:xfrm>
          <a:ln w="12700" cmpd="sng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endParaRPr lang="en-US" b="1" dirty="0" smtClean="0"/>
          </a:p>
          <a:p>
            <a:pPr>
              <a:buFont typeface="Wingdings" charset="2"/>
              <a:buChar char="ü"/>
            </a:pPr>
            <a:r>
              <a:rPr lang="en-US" b="1" dirty="0" smtClean="0"/>
              <a:t>738 jobs supported</a:t>
            </a:r>
            <a:br>
              <a:rPr lang="en-US" b="1" dirty="0" smtClean="0"/>
            </a:b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€5.1m approved over 325 micro-enterprises</a:t>
            </a:r>
            <a:br>
              <a:rPr lang="en-US" dirty="0" smtClean="0"/>
            </a:b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60% approval rate</a:t>
            </a:r>
            <a:br>
              <a:rPr lang="en-US" dirty="0" smtClean="0"/>
            </a:b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60% </a:t>
            </a:r>
            <a:r>
              <a:rPr lang="en-US" dirty="0"/>
              <a:t>start-up businesses / </a:t>
            </a:r>
            <a:r>
              <a:rPr lang="en-US" dirty="0" smtClean="0"/>
              <a:t>40% </a:t>
            </a:r>
            <a:r>
              <a:rPr lang="en-US" dirty="0"/>
              <a:t>existing </a:t>
            </a:r>
            <a:r>
              <a:rPr lang="en-US" dirty="0" smtClean="0"/>
              <a:t>businesses</a:t>
            </a:r>
            <a:endParaRPr lang="en-US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8581-FFC9-426E-8EF1-D99902E15624}" type="slidenum">
              <a:rPr lang="en-IE" smtClean="0"/>
              <a:pPr/>
              <a:t>4</a:t>
            </a:fld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454" y="159903"/>
            <a:ext cx="1131018" cy="46078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44016" y="44624"/>
            <a:ext cx="8892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3850" y="6791325"/>
            <a:ext cx="8569325" cy="0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6585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539208"/>
          </a:xfrm>
        </p:spPr>
        <p:txBody>
          <a:bodyPr/>
          <a:lstStyle/>
          <a:p>
            <a:endParaRPr lang="en-IE" dirty="0"/>
          </a:p>
          <a:p>
            <a:endParaRPr lang="en-IE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016" y="44624"/>
            <a:ext cx="8892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868738" y="1292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625850" y="2057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15278" y="162896"/>
            <a:ext cx="7949956" cy="60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Loan 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Features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8581-FFC9-426E-8EF1-D99902E15624}" type="slidenum">
              <a:rPr lang="en-IE" smtClean="0"/>
              <a:pPr/>
              <a:t>5</a:t>
            </a:fld>
            <a:endParaRPr lang="en-IE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2645032"/>
              </p:ext>
            </p:extLst>
          </p:nvPr>
        </p:nvGraphicFramePr>
        <p:xfrm>
          <a:off x="323528" y="1452960"/>
          <a:ext cx="2232248" cy="5216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32248"/>
              </a:tblGrid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Loan Size</a:t>
                      </a:r>
                      <a:endParaRPr lang="en-I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Term</a:t>
                      </a:r>
                      <a:endParaRPr lang="en-I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Interest Rate</a:t>
                      </a:r>
                      <a:endParaRPr lang="en-I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Security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Flexible</a:t>
                      </a:r>
                      <a:r>
                        <a:rPr lang="en-IE" b="1" baseline="0" dirty="0" smtClean="0"/>
                        <a:t> Terms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Co-Funding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Purpose of Loans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Sectors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IE" b="1" dirty="0" smtClean="0"/>
                        <a:t>Borrower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5988838"/>
              </p:ext>
            </p:extLst>
          </p:nvPr>
        </p:nvGraphicFramePr>
        <p:xfrm>
          <a:off x="2987824" y="1452960"/>
          <a:ext cx="5832648" cy="5216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32648"/>
              </a:tblGrid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Loans between €2k-€25k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Terms up to 5-years (3-years working capital / 5-years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capex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8.8% APR fixed interest rate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Unsecured.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Indemnity required from Executive Directors/Shareholders &gt;25%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Limited liability companies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Moratorium / interest only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phased drawdowns / bullet 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repayments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*on a case-by-case basis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Co-funding with banks welcome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 capital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purchase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equipment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/set-up costs/Marketing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industry sectors provided for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Sole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Trader / Partnership / Limited Company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6610338"/>
              </p:ext>
            </p:extLst>
          </p:nvPr>
        </p:nvGraphicFramePr>
        <p:xfrm>
          <a:off x="413792" y="700688"/>
          <a:ext cx="835292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550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Our flexible business loans are designed for micro-enterprises that, under normal lending criteria, are unable to obtain loan facilities from their bank.  We  provide 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Right Arrow 29"/>
          <p:cNvSpPr/>
          <p:nvPr/>
        </p:nvSpPr>
        <p:spPr>
          <a:xfrm>
            <a:off x="2330976" y="1791700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Right Arrow 30"/>
          <p:cNvSpPr/>
          <p:nvPr/>
        </p:nvSpPr>
        <p:spPr>
          <a:xfrm>
            <a:off x="2330976" y="2348880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2" name="Right Arrow 31"/>
          <p:cNvSpPr/>
          <p:nvPr/>
        </p:nvSpPr>
        <p:spPr>
          <a:xfrm>
            <a:off x="2313424" y="2924944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Right Arrow 32"/>
          <p:cNvSpPr/>
          <p:nvPr/>
        </p:nvSpPr>
        <p:spPr>
          <a:xfrm>
            <a:off x="2339752" y="3537012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4" name="Right Arrow 33"/>
          <p:cNvSpPr/>
          <p:nvPr/>
        </p:nvSpPr>
        <p:spPr>
          <a:xfrm>
            <a:off x="2339752" y="4113076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5" name="Right Arrow 34"/>
          <p:cNvSpPr/>
          <p:nvPr/>
        </p:nvSpPr>
        <p:spPr>
          <a:xfrm>
            <a:off x="2339752" y="4689140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6" name="Right Arrow 35"/>
          <p:cNvSpPr/>
          <p:nvPr/>
        </p:nvSpPr>
        <p:spPr>
          <a:xfrm>
            <a:off x="2339752" y="5265204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7" name="Right Arrow 36"/>
          <p:cNvSpPr/>
          <p:nvPr/>
        </p:nvSpPr>
        <p:spPr>
          <a:xfrm>
            <a:off x="2339752" y="5841268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8" name="Right Arrow 37"/>
          <p:cNvSpPr/>
          <p:nvPr/>
        </p:nvSpPr>
        <p:spPr>
          <a:xfrm>
            <a:off x="2339752" y="6417332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87287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539208"/>
          </a:xfrm>
        </p:spPr>
        <p:txBody>
          <a:bodyPr/>
          <a:lstStyle/>
          <a:p>
            <a:endParaRPr lang="en-IE" dirty="0"/>
          </a:p>
          <a:p>
            <a:endParaRPr lang="en-IE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016" y="44624"/>
            <a:ext cx="8892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868738" y="1292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625850" y="2057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15278" y="162896"/>
            <a:ext cx="7949956" cy="60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Action Plan for Jobs</a:t>
            </a:r>
            <a:endParaRPr lang="en-US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24570" y="1793605"/>
          <a:ext cx="2808312" cy="339218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8312"/>
              </a:tblGrid>
              <a:tr h="771299">
                <a:tc>
                  <a:txBody>
                    <a:bodyPr/>
                    <a:lstStyle/>
                    <a:p>
                      <a:r>
                        <a:rPr lang="en-IE" b="0" dirty="0" smtClean="0">
                          <a:solidFill>
                            <a:schemeClr val="dk1"/>
                          </a:solidFill>
                        </a:rPr>
                        <a:t>Banks</a:t>
                      </a:r>
                    </a:p>
                    <a:p>
                      <a:endParaRPr lang="en-I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0" dirty="0" smtClean="0">
                          <a:solidFill>
                            <a:schemeClr val="dk1"/>
                          </a:solidFill>
                        </a:rPr>
                        <a:t>Credit</a:t>
                      </a:r>
                      <a:r>
                        <a:rPr lang="en-IE" b="0" baseline="0" dirty="0" smtClean="0">
                          <a:solidFill>
                            <a:schemeClr val="dk1"/>
                          </a:solidFill>
                        </a:rPr>
                        <a:t> Review Office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1" dirty="0" smtClean="0"/>
                        <a:t>Microfinance</a:t>
                      </a:r>
                      <a:r>
                        <a:rPr lang="en-IE" b="1" baseline="0" dirty="0" smtClean="0"/>
                        <a:t> Ireland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="1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0" dirty="0" smtClean="0"/>
                        <a:t>LEOs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="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3634078" y="1791700"/>
          <a:ext cx="5112568" cy="33636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112568"/>
              </a:tblGrid>
              <a:tr h="7732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Partial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Credit Guarantee Scheme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Independent review of Bank declines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Micro-Enterprise Loan Fund launched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October 2012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First-Stop-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Shop micro-enterprise support structure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41784" y="905937"/>
          <a:ext cx="849694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Department of Jobs Enterprise and Innovation Initiatives for SME’s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Right Arrow 29"/>
          <p:cNvSpPr/>
          <p:nvPr/>
        </p:nvSpPr>
        <p:spPr>
          <a:xfrm>
            <a:off x="2912108" y="2057400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Right Arrow 30"/>
          <p:cNvSpPr/>
          <p:nvPr/>
        </p:nvSpPr>
        <p:spPr>
          <a:xfrm>
            <a:off x="2933368" y="2796018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2" name="Right Arrow 31"/>
          <p:cNvSpPr/>
          <p:nvPr/>
        </p:nvSpPr>
        <p:spPr>
          <a:xfrm>
            <a:off x="2915816" y="3609020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Right Arrow 32"/>
          <p:cNvSpPr/>
          <p:nvPr/>
        </p:nvSpPr>
        <p:spPr>
          <a:xfrm>
            <a:off x="2915816" y="4522538"/>
            <a:ext cx="60239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16774" y="159903"/>
            <a:ext cx="1519722" cy="619146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323850" y="6813376"/>
            <a:ext cx="8569325" cy="0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40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altLang="en-US" dirty="0" smtClean="0"/>
              <a:t>LEO / Microfinance Ireland</a:t>
            </a:r>
            <a:br>
              <a:rPr lang="en-IE" altLang="en-US" dirty="0" smtClean="0"/>
            </a:br>
            <a:r>
              <a:rPr lang="en-IE" altLang="en-US" dirty="0" smtClean="0"/>
              <a:t>     Loan Product</a:t>
            </a:r>
            <a:endParaRPr lang="en-IE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116013" y="2205038"/>
            <a:ext cx="6696075" cy="3384550"/>
          </a:xfrm>
        </p:spPr>
        <p:txBody>
          <a:bodyPr/>
          <a:lstStyle/>
          <a:p>
            <a:pPr lvl="1" eaLnBrk="1" hangingPunct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IE" altLang="en-US" sz="2000" dirty="0" smtClean="0"/>
              <a:t>Loan at 1% Discount compared to Direct Channel</a:t>
            </a:r>
          </a:p>
          <a:p>
            <a:pPr lvl="1" eaLnBrk="1" hangingPunct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IE" altLang="en-US" sz="2000" dirty="0" smtClean="0"/>
              <a:t>Application assistance by LEO  to client</a:t>
            </a:r>
          </a:p>
          <a:p>
            <a:pPr lvl="1" eaLnBrk="1" hangingPunct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IE" altLang="en-US" sz="2000" dirty="0" smtClean="0"/>
              <a:t>Provision of mentoring as required </a:t>
            </a:r>
          </a:p>
          <a:p>
            <a:pPr lvl="1" eaLnBrk="1" hangingPunct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IE" altLang="en-US" sz="2000" dirty="0" smtClean="0"/>
              <a:t>Local application Assessment with final decision resting with Microfinance Ireland</a:t>
            </a:r>
          </a:p>
        </p:txBody>
      </p:sp>
      <p:pic>
        <p:nvPicPr>
          <p:cNvPr id="34820" name="Picture 3" descr="C:\Documents and Settings\Lornacoleman\Desktop\MFI\LOGOS\logo_microfinance_final_lr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589588"/>
            <a:ext cx="2519363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125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684213" y="549275"/>
            <a:ext cx="7772400" cy="11430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IE" sz="2800" b="1" dirty="0" smtClean="0">
                <a:solidFill>
                  <a:srgbClr val="0671B0"/>
                </a:solidFill>
              </a:rPr>
              <a:t>Assessment Criteria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xfrm>
            <a:off x="468313" y="1268413"/>
            <a:ext cx="8207375" cy="48990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IE" sz="2400" dirty="0" smtClean="0">
                <a:solidFill>
                  <a:schemeClr val="tx1"/>
                </a:solidFill>
              </a:rPr>
              <a:t>MFI will assess a loan application based on a number of criteria;</a:t>
            </a:r>
          </a:p>
          <a:p>
            <a:pPr lvl="1"/>
            <a:r>
              <a:rPr lang="en-IE" sz="2400" dirty="0" smtClean="0">
                <a:solidFill>
                  <a:schemeClr val="tx1"/>
                </a:solidFill>
              </a:rPr>
              <a:t>A </a:t>
            </a:r>
            <a:r>
              <a:rPr lang="en-IE" sz="2400" b="1" dirty="0" smtClean="0">
                <a:solidFill>
                  <a:schemeClr val="tx1"/>
                </a:solidFill>
              </a:rPr>
              <a:t>realistic business plan including cash flow projections</a:t>
            </a:r>
            <a:r>
              <a:rPr lang="en-IE" sz="2400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IE" sz="2400" dirty="0" smtClean="0">
                <a:solidFill>
                  <a:schemeClr val="tx1"/>
                </a:solidFill>
              </a:rPr>
              <a:t>Proven business models with prospect of </a:t>
            </a:r>
            <a:r>
              <a:rPr lang="en-IE" sz="2400" b="1" dirty="0" smtClean="0">
                <a:solidFill>
                  <a:schemeClr val="tx1"/>
                </a:solidFill>
              </a:rPr>
              <a:t>near term cash flow</a:t>
            </a:r>
            <a:endParaRPr lang="en-IE" sz="2400" dirty="0" smtClean="0">
              <a:solidFill>
                <a:schemeClr val="tx1"/>
              </a:solidFill>
            </a:endParaRPr>
          </a:p>
          <a:p>
            <a:pPr lvl="1"/>
            <a:r>
              <a:rPr lang="en-IE" sz="2400" dirty="0" smtClean="0">
                <a:solidFill>
                  <a:schemeClr val="tx1"/>
                </a:solidFill>
              </a:rPr>
              <a:t>The </a:t>
            </a:r>
            <a:r>
              <a:rPr lang="en-IE" sz="2400" b="1" dirty="0" smtClean="0">
                <a:solidFill>
                  <a:schemeClr val="tx1"/>
                </a:solidFill>
              </a:rPr>
              <a:t>number of new jobs and social impact</a:t>
            </a:r>
            <a:endParaRPr lang="en-IE" sz="2400" dirty="0" smtClean="0">
              <a:solidFill>
                <a:schemeClr val="tx1"/>
              </a:solidFill>
            </a:endParaRPr>
          </a:p>
          <a:p>
            <a:pPr lvl="1"/>
            <a:r>
              <a:rPr lang="en-IE" sz="2400" dirty="0" smtClean="0">
                <a:solidFill>
                  <a:schemeClr val="tx1"/>
                </a:solidFill>
              </a:rPr>
              <a:t>An </a:t>
            </a:r>
            <a:r>
              <a:rPr lang="en-IE" sz="2400" b="1" dirty="0" smtClean="0">
                <a:solidFill>
                  <a:schemeClr val="tx1"/>
                </a:solidFill>
              </a:rPr>
              <a:t>interview</a:t>
            </a:r>
            <a:r>
              <a:rPr lang="en-IE" sz="2400" dirty="0" smtClean="0">
                <a:solidFill>
                  <a:schemeClr val="tx1"/>
                </a:solidFill>
              </a:rPr>
              <a:t> (may be by phone) with the entrepreneur to assess skills, character, viability of the plan and commitment to the business</a:t>
            </a:r>
          </a:p>
          <a:p>
            <a:r>
              <a:rPr lang="en-IE" sz="2400" dirty="0" smtClean="0">
                <a:solidFill>
                  <a:schemeClr val="tx1"/>
                </a:solidFill>
              </a:rPr>
              <a:t>Adverse credit history / absence of credit history </a:t>
            </a:r>
            <a:r>
              <a:rPr lang="en-IE" sz="2400" b="1" dirty="0" smtClean="0">
                <a:solidFill>
                  <a:schemeClr val="tx1"/>
                </a:solidFill>
              </a:rPr>
              <a:t>will not preclude </a:t>
            </a:r>
            <a:r>
              <a:rPr lang="en-IE" sz="2400" dirty="0" smtClean="0">
                <a:solidFill>
                  <a:schemeClr val="tx1"/>
                </a:solidFill>
              </a:rPr>
              <a:t>a loan provided there if full disclosure and evidence that debts have been dealt with honourably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D96128-59FD-4CC9-80E3-26DCAF1ED914}" type="slidenum">
              <a:rPr lang="en-GB" sz="1400" smtClean="0"/>
              <a:pPr eaLnBrk="1" hangingPunct="1"/>
              <a:t>8</a:t>
            </a:fld>
            <a:endParaRPr lang="en-GB" sz="1400" smtClean="0"/>
          </a:p>
        </p:txBody>
      </p:sp>
    </p:spTree>
    <p:extLst>
      <p:ext uri="{BB962C8B-B14F-4D97-AF65-F5344CB8AC3E}">
        <p14:creationId xmlns:p14="http://schemas.microsoft.com/office/powerpoint/2010/main" xmlns="" val="316738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Supporting Documentation</a:t>
            </a:r>
            <a:endParaRPr lang="en-IE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1520" y="1988840"/>
            <a:ext cx="4139952" cy="410454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8581-FFC9-426E-8EF1-D99902E15624}" type="slidenum">
              <a:rPr lang="en-IE" smtClean="0"/>
              <a:pPr/>
              <a:t>9</a:t>
            </a:fld>
            <a:endParaRPr lang="en-IE"/>
          </a:p>
        </p:txBody>
      </p:sp>
      <p:cxnSp>
        <p:nvCxnSpPr>
          <p:cNvPr id="6" name="Straight Connector 5"/>
          <p:cNvCxnSpPr/>
          <p:nvPr/>
        </p:nvCxnSpPr>
        <p:spPr>
          <a:xfrm>
            <a:off x="144016" y="44624"/>
            <a:ext cx="8892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7544" y="1196752"/>
            <a:ext cx="81369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87624" y="1340768"/>
            <a:ext cx="5724636" cy="52322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21603911"/>
              </p:ext>
            </p:extLst>
          </p:nvPr>
        </p:nvGraphicFramePr>
        <p:xfrm>
          <a:off x="521804" y="1602378"/>
          <a:ext cx="8136904" cy="4423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440"/>
                <a:gridCol w="4176464"/>
              </a:tblGrid>
              <a:tr h="6744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Start-Up Business</a:t>
                      </a:r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IE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Existing Business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3221"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2400" dirty="0" smtClean="0"/>
                        <a:t>MFI Application Form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2400" dirty="0" smtClean="0"/>
                        <a:t>Business Plan to include -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IE" sz="2400" dirty="0" smtClean="0"/>
                        <a:t>         - </a:t>
                      </a:r>
                      <a:r>
                        <a:rPr lang="en-IE" sz="1800" b="1" dirty="0" smtClean="0"/>
                        <a:t>Cash flow projection (3-years)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IE" sz="2400" b="1" dirty="0" smtClean="0"/>
                        <a:t>         - </a:t>
                      </a:r>
                      <a:r>
                        <a:rPr lang="en-IE" sz="1800" b="1" dirty="0" smtClean="0"/>
                        <a:t>Summary P&amp;L (3-years)</a:t>
                      </a: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en-IE" sz="2400" dirty="0" smtClean="0"/>
                        <a:t>Promoter(s) CV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IE" sz="2400" dirty="0" smtClean="0"/>
                        <a:t>4.</a:t>
                      </a:r>
                      <a:r>
                        <a:rPr lang="en-IE" sz="2400" baseline="0" dirty="0" smtClean="0"/>
                        <a:t>   </a:t>
                      </a:r>
                      <a:r>
                        <a:rPr lang="en-IE" sz="2400" dirty="0" smtClean="0"/>
                        <a:t>6-mts personal Bank stmts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IE" sz="160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IE" dirty="0" smtClean="0"/>
                        <a:t>* Tax Clearance Certificate required for drawdown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IE" sz="2000" baseline="0" dirty="0" smtClean="0"/>
                    </a:p>
                    <a:p>
                      <a:endParaRPr lang="en-IE" sz="2400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IE" sz="2400" dirty="0" smtClean="0"/>
                        <a:t>In addition to 1 – 4:</a:t>
                      </a:r>
                      <a:br>
                        <a:rPr lang="en-IE" sz="2400" dirty="0" smtClean="0"/>
                      </a:br>
                      <a:endParaRPr lang="en-IE" sz="2400" dirty="0" smtClean="0"/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IE" sz="2400" dirty="0" smtClean="0"/>
                        <a:t>Recent Management A/Cs</a:t>
                      </a:r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IE" sz="2400" dirty="0" smtClean="0"/>
                        <a:t>Latest Certified Accounts </a:t>
                      </a:r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IE" sz="2400" dirty="0" smtClean="0"/>
                        <a:t>6-mts business Bank stmts</a:t>
                      </a:r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IE" sz="2400" dirty="0" smtClean="0"/>
                        <a:t>Aged Debtors/Creditors List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IE" sz="2400" dirty="0" smtClean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16774" y="159903"/>
            <a:ext cx="1519722" cy="61914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323850" y="6791325"/>
            <a:ext cx="8569325" cy="0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361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590</Words>
  <Application>Microsoft Office PowerPoint</Application>
  <PresentationFormat>On-screen Show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Microfinance Ireland   </vt:lpstr>
      <vt:lpstr>Microfinance Ireland</vt:lpstr>
      <vt:lpstr>Definition of a Microenterprise?</vt:lpstr>
      <vt:lpstr>Microfinance Ireland  Supporting the Government’s Action Plan for Jobs</vt:lpstr>
      <vt:lpstr>Slide 5</vt:lpstr>
      <vt:lpstr>Slide 6</vt:lpstr>
      <vt:lpstr>LEO / Microfinance Ireland      Loan Product</vt:lpstr>
      <vt:lpstr>Assessment Criteria</vt:lpstr>
      <vt:lpstr>Supporting Documentation</vt:lpstr>
      <vt:lpstr>Service Commitments</vt:lpstr>
      <vt:lpstr>How to apply for a Microfinance Loan</vt:lpstr>
      <vt:lpstr>Application forms available online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Oisin Fahy</dc:creator>
  <cp:lastModifiedBy>Dubdesk</cp:lastModifiedBy>
  <cp:revision>46</cp:revision>
  <cp:lastPrinted>2014-05-12T15:22:54Z</cp:lastPrinted>
  <dcterms:created xsi:type="dcterms:W3CDTF">2013-10-07T11:19:20Z</dcterms:created>
  <dcterms:modified xsi:type="dcterms:W3CDTF">2014-09-11T14:11:44Z</dcterms:modified>
</cp:coreProperties>
</file>