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61" r:id="rId5"/>
    <p:sldId id="262" r:id="rId6"/>
    <p:sldId id="264" r:id="rId7"/>
    <p:sldId id="265" r:id="rId8"/>
    <p:sldId id="274" r:id="rId9"/>
    <p:sldId id="275" r:id="rId10"/>
    <p:sldId id="276" r:id="rId11"/>
    <p:sldId id="277" r:id="rId12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5" autoAdjust="0"/>
    <p:restoredTop sz="94660"/>
  </p:normalViewPr>
  <p:slideViewPr>
    <p:cSldViewPr>
      <p:cViewPr>
        <p:scale>
          <a:sx n="66" d="100"/>
          <a:sy n="66" d="100"/>
        </p:scale>
        <p:origin x="-1704" y="-5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t" anchorCtr="0"/>
          <a:lstStyle>
            <a:lvl1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84607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t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8685207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b" anchorCtr="0"/>
          <a:lstStyle>
            <a:lvl1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84607" y="8685207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b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256799323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buFont typeface="Arial"/>
              <a:buNone/>
            </a:pPr>
            <a:endParaRPr sz="1800" b="0" i="0" u="none" strike="noStrike" cap="none" baseline="0"/>
          </a:p>
        </p:txBody>
      </p:sp>
      <p:sp>
        <p:nvSpPr>
          <p:cNvPr id="91" name="Shape 91"/>
          <p:cNvSpPr txBox="1"/>
          <p:nvPr/>
        </p:nvSpPr>
        <p:spPr>
          <a:xfrm>
            <a:off x="3884607" y="8685207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b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Font typeface="Arial"/>
              <a:buNone/>
            </a:pPr>
            <a:r>
              <a:rPr lang="en-IE" altLang="en-IE" sz="1800" b="0" i="0" u="none" strike="noStrike" cap="none" baseline="0"/>
              <a:t> 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Shape 2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buFont typeface="Arial"/>
              <a:buNone/>
            </a:pPr>
            <a:endParaRPr sz="1800" b="0" i="0" u="none" strike="noStrike" cap="none" baseline="0"/>
          </a:p>
        </p:txBody>
      </p:sp>
      <p:sp>
        <p:nvSpPr>
          <p:cNvPr id="281" name="Shape 28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Shape 2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buFont typeface="Arial"/>
              <a:buNone/>
            </a:pPr>
            <a:endParaRPr sz="1800" b="0" i="0" u="none" strike="noStrike" cap="none" baseline="0"/>
          </a:p>
        </p:txBody>
      </p:sp>
      <p:sp>
        <p:nvSpPr>
          <p:cNvPr id="289" name="Shape 28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buFont typeface="Arial"/>
              <a:buNone/>
            </a:pPr>
            <a:endParaRPr sz="1800" b="0" i="0" u="none" strike="noStrike" cap="none" baseline="0"/>
          </a:p>
        </p:txBody>
      </p:sp>
      <p:sp>
        <p:nvSpPr>
          <p:cNvPr id="103" name="Shape 103"/>
          <p:cNvSpPr txBox="1"/>
          <p:nvPr/>
        </p:nvSpPr>
        <p:spPr>
          <a:xfrm>
            <a:off x="3884607" y="8685207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b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Font typeface="Arial"/>
              <a:buNone/>
            </a:pPr>
            <a:r>
              <a:rPr lang="en-IE" altLang="en-IE" sz="1800" b="0" i="0" u="none" strike="noStrike" cap="none" baseline="0"/>
              <a:t> 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buFont typeface="Arial"/>
              <a:buNone/>
            </a:pPr>
            <a:endParaRPr sz="1800" b="0" i="0" u="none" strike="noStrike" cap="none" baseline="0"/>
          </a:p>
        </p:txBody>
      </p:sp>
      <p:sp>
        <p:nvSpPr>
          <p:cNvPr id="114" name="Shape 114"/>
          <p:cNvSpPr txBox="1"/>
          <p:nvPr/>
        </p:nvSpPr>
        <p:spPr>
          <a:xfrm>
            <a:off x="3884607" y="8685207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b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Font typeface="Arial"/>
              <a:buNone/>
            </a:pPr>
            <a:r>
              <a:rPr lang="en-IE" altLang="en-IE" sz="1800" b="0" i="0" u="none" strike="noStrike" cap="none" baseline="0"/>
              <a:t> 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4" name="Shape 1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buFont typeface="Arial"/>
              <a:buNone/>
            </a:pPr>
            <a:endParaRPr sz="1800" b="0" i="0" u="none" strike="noStrike" cap="none" baseline="0"/>
          </a:p>
        </p:txBody>
      </p:sp>
      <p:sp>
        <p:nvSpPr>
          <p:cNvPr id="145" name="Shape 145"/>
          <p:cNvSpPr txBox="1"/>
          <p:nvPr/>
        </p:nvSpPr>
        <p:spPr>
          <a:xfrm>
            <a:off x="3884607" y="8685207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b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Font typeface="Arial"/>
              <a:buNone/>
            </a:pPr>
            <a:r>
              <a:rPr lang="en-IE" altLang="en-IE" sz="1800" b="0" i="0" u="none" strike="noStrike" cap="none" baseline="0"/>
              <a:t> 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buFont typeface="Arial"/>
              <a:buNone/>
            </a:pPr>
            <a:endParaRPr sz="1800" b="0" i="0" u="none" strike="noStrike" cap="none" baseline="0"/>
          </a:p>
        </p:txBody>
      </p:sp>
      <p:sp>
        <p:nvSpPr>
          <p:cNvPr id="163" name="Shape 16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0" name="Shape 1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buFont typeface="Arial"/>
              <a:buNone/>
            </a:pPr>
            <a:endParaRPr sz="1800" b="0" i="0" u="none" strike="noStrike" cap="none" baseline="0"/>
          </a:p>
        </p:txBody>
      </p:sp>
      <p:sp>
        <p:nvSpPr>
          <p:cNvPr id="181" name="Shape 181"/>
          <p:cNvSpPr txBox="1"/>
          <p:nvPr/>
        </p:nvSpPr>
        <p:spPr>
          <a:xfrm>
            <a:off x="3884607" y="8685207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b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Font typeface="Arial"/>
              <a:buNone/>
            </a:pPr>
            <a:r>
              <a:rPr lang="en-IE" altLang="en-IE" sz="1800" b="0" i="0" u="none" strike="noStrike" cap="none" baseline="0"/>
              <a:t> 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4" name="Shape 1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buFont typeface="Arial"/>
              <a:buNone/>
            </a:pPr>
            <a:endParaRPr sz="1800" b="0" i="0" u="none" strike="noStrike" cap="none" baseline="0"/>
          </a:p>
        </p:txBody>
      </p:sp>
      <p:sp>
        <p:nvSpPr>
          <p:cNvPr id="155" name="Shape 155"/>
          <p:cNvSpPr txBox="1"/>
          <p:nvPr/>
        </p:nvSpPr>
        <p:spPr>
          <a:xfrm>
            <a:off x="3884607" y="8685207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b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Font typeface="Arial"/>
              <a:buNone/>
            </a:pPr>
            <a:r>
              <a:rPr lang="en-IE" altLang="en-IE" sz="1800" b="0" i="0" u="none" strike="noStrike" cap="none" baseline="0"/>
              <a:t> 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Shape 25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56" name="Shape 2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buFont typeface="Arial"/>
              <a:buNone/>
            </a:pPr>
            <a:endParaRPr sz="1800" b="0" i="0" u="none" strike="noStrike" cap="none" baseline="0"/>
          </a:p>
        </p:txBody>
      </p:sp>
      <p:sp>
        <p:nvSpPr>
          <p:cNvPr id="257" name="Shape 257"/>
          <p:cNvSpPr txBox="1"/>
          <p:nvPr/>
        </p:nvSpPr>
        <p:spPr>
          <a:xfrm>
            <a:off x="3884607" y="8685207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b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Font typeface="Arial"/>
              <a:buNone/>
            </a:pPr>
            <a:r>
              <a:rPr lang="en-IE" altLang="en-IE" sz="1800" b="0" i="0" u="none" strike="noStrike" cap="none" baseline="0"/>
              <a:t> 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Shape 27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72" name="Shape 2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buFont typeface="Arial"/>
              <a:buNone/>
            </a:pPr>
            <a:endParaRPr sz="1800" b="0" i="0" u="none" strike="noStrike" cap="none" baseline="0"/>
          </a:p>
        </p:txBody>
      </p:sp>
      <p:sp>
        <p:nvSpPr>
          <p:cNvPr id="273" name="Shape 273"/>
          <p:cNvSpPr txBox="1"/>
          <p:nvPr/>
        </p:nvSpPr>
        <p:spPr>
          <a:xfrm>
            <a:off x="3884607" y="8685207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b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Font typeface="Arial"/>
              <a:buNone/>
            </a:pPr>
            <a:r>
              <a:rPr lang="en-IE" altLang="en-IE" sz="1800" b="0" i="0" u="none" strike="noStrike" cap="none" baseline="0"/>
              <a:t>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ctr" anchorCtr="1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t" anchorCtr="1"/>
          <a:lstStyle>
            <a:lvl1pPr marL="0" marR="0" indent="0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898989"/>
              </a:buClr>
              <a:buFont typeface="Arial"/>
              <a:buNone/>
              <a:defRPr/>
            </a:lvl1pPr>
            <a:lvl2pPr marL="742950" marR="0" indent="-1905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–"/>
              <a:defRPr/>
            </a:lvl2pPr>
            <a:lvl3pPr marL="1143000" marR="0" indent="127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/>
            </a:lvl3pPr>
            <a:lvl4pPr marL="1600200" marR="0" indent="-127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–"/>
              <a:defRPr/>
            </a:lvl4pPr>
            <a:lvl5pPr marL="2057400" marR="0" indent="-127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»"/>
              <a:defRPr/>
            </a:lvl5pPr>
            <a:lvl6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ctr" anchorCtr="0"/>
          <a:lstStyle>
            <a:lvl1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Arial"/>
              <a:buNone/>
              <a:defRPr/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ftr" idx="11"/>
          </p:nvPr>
        </p:nvSpPr>
        <p:spPr>
          <a:xfrm>
            <a:off x="3124201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ctr" anchorCtr="1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Arial"/>
              <a:buNone/>
              <a:defRPr/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Arial"/>
              <a:buNone/>
              <a:defRPr/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 rot="5400000">
            <a:off x="4732334" y="2171703"/>
            <a:ext cx="5851529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ctr" anchorCtr="1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541332" y="190505"/>
            <a:ext cx="5851529" cy="601979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ctr" anchorCtr="0"/>
          <a:lstStyle>
            <a:lvl1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Arial"/>
              <a:buNone/>
              <a:defRPr/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3124201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ctr" anchorCtr="1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Arial"/>
              <a:buNone/>
              <a:defRPr/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Arial"/>
              <a:buNone/>
              <a:defRPr/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ctr" anchorCtr="1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ctr" anchorCtr="0"/>
          <a:lstStyle>
            <a:lvl1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Arial"/>
              <a:buNone/>
              <a:defRPr/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ftr" idx="11"/>
          </p:nvPr>
        </p:nvSpPr>
        <p:spPr>
          <a:xfrm>
            <a:off x="3124201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ctr" anchorCtr="1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Arial"/>
              <a:buNone/>
              <a:defRPr/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Arial"/>
              <a:buNone/>
              <a:defRPr/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722310" y="4406894"/>
            <a:ext cx="7772400" cy="136206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1"/>
          </p:nvPr>
        </p:nvSpPr>
        <p:spPr>
          <a:xfrm>
            <a:off x="722310" y="2906713"/>
            <a:ext cx="7772400" cy="150018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b" anchorCtr="0"/>
          <a:lstStyle>
            <a:lvl1pPr marL="0" indent="0" rtl="0">
              <a:spcBef>
                <a:spcPts val="500"/>
              </a:spcBef>
              <a:buClr>
                <a:srgbClr val="898989"/>
              </a:buClr>
              <a:buFont typeface="Aria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ctr" anchorCtr="0"/>
          <a:lstStyle>
            <a:lvl1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Arial"/>
              <a:buNone/>
              <a:defRPr/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ftr" idx="11"/>
          </p:nvPr>
        </p:nvSpPr>
        <p:spPr>
          <a:xfrm>
            <a:off x="3124201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ctr" anchorCtr="1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Arial"/>
              <a:buNone/>
              <a:defRPr/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Arial"/>
              <a:buNone/>
              <a:defRPr/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ctr" anchorCtr="1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2" cy="45259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t" anchorCtr="0"/>
          <a:lstStyle>
            <a:lvl1pPr rtl="0">
              <a:spcBef>
                <a:spcPts val="700"/>
              </a:spcBef>
              <a:defRPr/>
            </a:lvl1pPr>
            <a:lvl2pPr rtl="0">
              <a:spcBef>
                <a:spcPts val="600"/>
              </a:spcBef>
              <a:defRPr/>
            </a:lvl2pPr>
            <a:lvl3pPr rtl="0">
              <a:spcBef>
                <a:spcPts val="500"/>
              </a:spcBef>
              <a:defRPr/>
            </a:lvl3pPr>
            <a:lvl4pPr rtl="0">
              <a:spcBef>
                <a:spcPts val="400"/>
              </a:spcBef>
              <a:defRPr/>
            </a:lvl4pPr>
            <a:lvl5pPr rtl="0">
              <a:spcBef>
                <a:spcPts val="40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2"/>
          </p:nvPr>
        </p:nvSpPr>
        <p:spPr>
          <a:xfrm>
            <a:off x="4648196" y="1600200"/>
            <a:ext cx="4038602" cy="45259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t" anchorCtr="0"/>
          <a:lstStyle>
            <a:lvl1pPr rtl="0">
              <a:spcBef>
                <a:spcPts val="700"/>
              </a:spcBef>
              <a:defRPr/>
            </a:lvl1pPr>
            <a:lvl2pPr rtl="0">
              <a:spcBef>
                <a:spcPts val="600"/>
              </a:spcBef>
              <a:defRPr/>
            </a:lvl2pPr>
            <a:lvl3pPr rtl="0">
              <a:spcBef>
                <a:spcPts val="500"/>
              </a:spcBef>
              <a:defRPr/>
            </a:lvl3pPr>
            <a:lvl4pPr rtl="0">
              <a:spcBef>
                <a:spcPts val="400"/>
              </a:spcBef>
              <a:defRPr/>
            </a:lvl4pPr>
            <a:lvl5pPr rtl="0">
              <a:spcBef>
                <a:spcPts val="40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ctr" anchorCtr="0"/>
          <a:lstStyle>
            <a:lvl1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Arial"/>
              <a:buNone/>
              <a:defRPr/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ftr" idx="11"/>
          </p:nvPr>
        </p:nvSpPr>
        <p:spPr>
          <a:xfrm>
            <a:off x="3124201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ctr" anchorCtr="1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Arial"/>
              <a:buNone/>
              <a:defRPr/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ldNum" idx="12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Arial"/>
              <a:buNone/>
              <a:defRPr/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ctr" anchorCtr="1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2" cy="6397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b" anchorCtr="0"/>
          <a:lstStyle>
            <a:lvl1pPr marL="0" indent="0" rtl="0">
              <a:spcBef>
                <a:spcPts val="600"/>
              </a:spcBef>
              <a:buFont typeface="Aria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2"/>
          </p:nvPr>
        </p:nvSpPr>
        <p:spPr>
          <a:xfrm>
            <a:off x="457200" y="2174872"/>
            <a:ext cx="4040182" cy="395128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t" anchorCtr="0"/>
          <a:lstStyle>
            <a:lvl1pPr rtl="0">
              <a:spcBef>
                <a:spcPts val="600"/>
              </a:spcBef>
              <a:defRPr/>
            </a:lvl1pPr>
            <a:lvl2pPr rtl="0">
              <a:spcBef>
                <a:spcPts val="500"/>
              </a:spcBef>
              <a:defRPr/>
            </a:lvl2pPr>
            <a:lvl3pPr rtl="0">
              <a:spcBef>
                <a:spcPts val="400"/>
              </a:spcBef>
              <a:defRPr/>
            </a:lvl3pPr>
            <a:lvl4pPr rtl="0">
              <a:spcBef>
                <a:spcPts val="400"/>
              </a:spcBef>
              <a:defRPr/>
            </a:lvl4pPr>
            <a:lvl5pPr rtl="0">
              <a:spcBef>
                <a:spcPts val="40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3"/>
          </p:nvPr>
        </p:nvSpPr>
        <p:spPr>
          <a:xfrm>
            <a:off x="4645023" y="1535112"/>
            <a:ext cx="4041776" cy="6397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b" anchorCtr="0"/>
          <a:lstStyle>
            <a:lvl1pPr marL="0" indent="0" rtl="0">
              <a:spcBef>
                <a:spcPts val="600"/>
              </a:spcBef>
              <a:buFont typeface="Aria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4"/>
          </p:nvPr>
        </p:nvSpPr>
        <p:spPr>
          <a:xfrm>
            <a:off x="4645023" y="2174872"/>
            <a:ext cx="4041776" cy="395128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t" anchorCtr="0"/>
          <a:lstStyle>
            <a:lvl1pPr rtl="0">
              <a:spcBef>
                <a:spcPts val="600"/>
              </a:spcBef>
              <a:defRPr/>
            </a:lvl1pPr>
            <a:lvl2pPr rtl="0">
              <a:spcBef>
                <a:spcPts val="500"/>
              </a:spcBef>
              <a:defRPr/>
            </a:lvl2pPr>
            <a:lvl3pPr rtl="0">
              <a:spcBef>
                <a:spcPts val="400"/>
              </a:spcBef>
              <a:defRPr/>
            </a:lvl3pPr>
            <a:lvl4pPr rtl="0">
              <a:spcBef>
                <a:spcPts val="400"/>
              </a:spcBef>
              <a:defRPr/>
            </a:lvl4pPr>
            <a:lvl5pPr rtl="0">
              <a:spcBef>
                <a:spcPts val="40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ctr" anchorCtr="0"/>
          <a:lstStyle>
            <a:lvl1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Arial"/>
              <a:buNone/>
              <a:defRPr/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ftr" idx="11"/>
          </p:nvPr>
        </p:nvSpPr>
        <p:spPr>
          <a:xfrm>
            <a:off x="3124201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ctr" anchorCtr="1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Arial"/>
              <a:buNone/>
              <a:defRPr/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Arial"/>
              <a:buNone/>
              <a:defRPr/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ctr" anchorCtr="1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ctr" anchorCtr="0"/>
          <a:lstStyle>
            <a:lvl1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Arial"/>
              <a:buNone/>
              <a:defRPr/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3124201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ctr" anchorCtr="1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Arial"/>
              <a:buNone/>
              <a:defRPr/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Arial"/>
              <a:buNone/>
              <a:defRPr/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73046"/>
            <a:ext cx="3008309" cy="116204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3575046" y="273046"/>
            <a:ext cx="5111752" cy="585311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09" cy="469106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t" anchorCtr="0"/>
          <a:lstStyle>
            <a:lvl1pPr marL="0" indent="0" rtl="0">
              <a:spcBef>
                <a:spcPts val="300"/>
              </a:spcBef>
              <a:buFont typeface="Aria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ctr" anchorCtr="0"/>
          <a:lstStyle>
            <a:lvl1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Arial"/>
              <a:buNone/>
              <a:defRPr/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3124201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ctr" anchorCtr="1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Arial"/>
              <a:buNone/>
              <a:defRPr/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Arial"/>
              <a:buNone/>
              <a:defRPr/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1792288" y="5367335"/>
            <a:ext cx="5486399" cy="8048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t" anchorCtr="0"/>
          <a:lstStyle>
            <a:lvl1pPr marL="0" indent="0" rtl="0">
              <a:spcBef>
                <a:spcPts val="300"/>
              </a:spcBef>
              <a:buFont typeface="Aria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ctr" anchorCtr="0"/>
          <a:lstStyle>
            <a:lvl1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Arial"/>
              <a:buNone/>
              <a:defRPr/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3124201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ctr" anchorCtr="1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Arial"/>
              <a:buNone/>
              <a:defRPr/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Arial"/>
              <a:buNone/>
              <a:defRPr/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ctr" anchorCtr="1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20"/>
            <a:ext cx="4525959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ctr" anchorCtr="0"/>
          <a:lstStyle>
            <a:lvl1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Arial"/>
              <a:buNone/>
              <a:defRPr/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3124201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ctr" anchorCtr="1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Arial"/>
              <a:buNone/>
              <a:defRPr/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Arial"/>
              <a:buNone/>
              <a:defRPr/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ctr" anchorCtr="1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t" anchorCtr="0"/>
          <a:lstStyle>
            <a:lvl1pPr marL="342900" marR="0" indent="-508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/>
            </a:lvl1pPr>
            <a:lvl2pPr marL="742950" marR="0" indent="-1905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–"/>
              <a:defRPr/>
            </a:lvl2pPr>
            <a:lvl3pPr marL="1143000" marR="0" indent="127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/>
            </a:lvl3pPr>
            <a:lvl4pPr marL="1600200" marR="0" indent="-127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–"/>
              <a:defRPr/>
            </a:lvl4pPr>
            <a:lvl5pPr marL="2057400" marR="0" indent="-127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»"/>
              <a:defRPr/>
            </a:lvl5pPr>
            <a:lvl6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ctr" anchorCtr="0"/>
          <a:lstStyle>
            <a:lvl1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Arial"/>
              <a:buNone/>
              <a:defRPr/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ftr" idx="11"/>
          </p:nvPr>
        </p:nvSpPr>
        <p:spPr>
          <a:xfrm>
            <a:off x="3124201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ctr" anchorCtr="1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Arial"/>
              <a:buNone/>
              <a:defRPr/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ldNum" idx="12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Font typeface="Arial"/>
              <a:buNone/>
              <a:defRPr/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5" r:id="rId7"/>
    <p:sldLayoutId id="2147483656" r:id="rId8"/>
    <p:sldLayoutId id="2147483657" r:id="rId9"/>
    <p:sldLayoutId id="2147483658" r:id="rId10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_WOyECJWdA8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ctrTitle"/>
          </p:nvPr>
        </p:nvSpPr>
        <p:spPr>
          <a:xfrm>
            <a:off x="3635892" y="620685"/>
            <a:ext cx="3888429" cy="172818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25000"/>
              <a:buFont typeface="Calibri"/>
              <a:buNone/>
            </a:pPr>
            <a:r>
              <a:rPr lang="en-IE" altLang="en-IE" sz="4800" b="1" i="0" u="none" strike="noStrike" cap="none" baseline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LINKED</a:t>
            </a:r>
            <a:r>
              <a:rPr lang="en-IE" altLang="en-IE" sz="5400" b="1" i="0" u="none" strike="noStrike" cap="none" baseline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IE" altLang="en-IE" sz="4800" b="1" i="0" u="none" strike="noStrike" cap="none" baseline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FINANCE.COM</a:t>
            </a:r>
          </a:p>
        </p:txBody>
      </p:sp>
      <p:sp>
        <p:nvSpPr>
          <p:cNvPr id="85" name="Shape 85"/>
          <p:cNvSpPr txBox="1">
            <a:spLocks noGrp="1"/>
          </p:cNvSpPr>
          <p:nvPr>
            <p:ph type="subTitle" idx="1"/>
          </p:nvPr>
        </p:nvSpPr>
        <p:spPr>
          <a:xfrm>
            <a:off x="755577" y="2708917"/>
            <a:ext cx="7416825" cy="72008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t" anchorCtr="1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lang="en-IE" altLang="en-IE" sz="3600" b="0" i="0" u="none" strike="noStrike" cap="none" baseline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Irelands only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lang="en-IE" altLang="en-IE" sz="3600" b="0" i="0" u="none" strike="noStrike" cap="none" baseline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‘Crowd Funding’ lending platform for SMEs.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lang="en-IE" altLang="en-IE" sz="3600" b="0" i="0" u="sng" strike="noStrike" cap="none" baseline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Linked Finance VIDEO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898989"/>
              </a:buClr>
              <a:buFont typeface="Arial"/>
              <a:buNone/>
            </a:pPr>
            <a:endParaRPr sz="3600" b="0" i="0" u="none" strike="noStrike" cap="none" baseline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6" name="Shape 8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763683" y="620685"/>
            <a:ext cx="1709863" cy="1758719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Shape 87"/>
          <p:cNvSpPr txBox="1"/>
          <p:nvPr/>
        </p:nvSpPr>
        <p:spPr>
          <a:xfrm>
            <a:off x="467541" y="5733260"/>
            <a:ext cx="8496942" cy="5847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lang="en-IE" altLang="en-IE" sz="3200" b="0" i="0" u="none" strike="noStrike" cap="none" baseline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*A NEW alternative for business lending in Ireland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Shape 27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ctr" anchorCtr="1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ACC6"/>
              </a:buClr>
              <a:buSzPct val="25000"/>
              <a:buFont typeface="Calibri"/>
              <a:buNone/>
            </a:pPr>
            <a:r>
              <a:rPr lang="en-IE" altLang="en-IE" sz="4400" b="0" i="0" u="none" strike="noStrike" cap="none" baseline="0">
                <a:solidFill>
                  <a:srgbClr val="4BACC6"/>
                </a:solidFill>
                <a:latin typeface="Calibri"/>
                <a:ea typeface="Calibri"/>
                <a:cs typeface="Calibri"/>
                <a:sym typeface="Calibri"/>
              </a:rPr>
              <a:t>3 year PLAN!</a:t>
            </a:r>
          </a:p>
        </p:txBody>
      </p:sp>
      <p:sp>
        <p:nvSpPr>
          <p:cNvPr id="276" name="Shape 276"/>
          <p:cNvSpPr txBox="1">
            <a:spLocks noGrp="1"/>
          </p:cNvSpPr>
          <p:nvPr>
            <p:ph type="body" idx="1"/>
          </p:nvPr>
        </p:nvSpPr>
        <p:spPr>
          <a:xfrm>
            <a:off x="430316" y="1124737"/>
            <a:ext cx="8229600" cy="591952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t" anchorCtr="0">
            <a:sp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•"/>
            </a:pPr>
            <a:r>
              <a:rPr lang="en-IE" altLang="en-IE" sz="3200" b="0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€200M in SME lending to over 5000 </a:t>
            </a:r>
            <a:r>
              <a:rPr lang="en-IE" altLang="en-IE" sz="3200" b="0" i="0" u="none" strike="noStrike" cap="none" baseline="0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SMEs</a:t>
            </a:r>
          </a:p>
          <a:p>
            <a:pPr indent="-342900">
              <a:buSzPct val="100000"/>
              <a:buFont typeface="Calibri"/>
              <a:buChar char="•"/>
            </a:pPr>
            <a:r>
              <a:rPr lang="en-IE" altLang="en-IE" sz="3200" dirty="0">
                <a:latin typeface="Calibri"/>
                <a:ea typeface="Calibri"/>
                <a:cs typeface="Calibri"/>
                <a:sym typeface="Calibri"/>
              </a:rPr>
              <a:t>Different finance products and </a:t>
            </a:r>
            <a:r>
              <a:rPr lang="en-IE" altLang="en-IE" sz="3200" dirty="0" smtClean="0">
                <a:latin typeface="Calibri"/>
                <a:ea typeface="Calibri"/>
                <a:cs typeface="Calibri"/>
                <a:sym typeface="Calibri"/>
              </a:rPr>
              <a:t>terms</a:t>
            </a:r>
            <a:endParaRPr lang="en-IE" altLang="en-IE" sz="3200" b="0" i="0" u="none" strike="noStrike" cap="none" baseline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•"/>
            </a:pPr>
            <a:r>
              <a:rPr lang="en-IE" altLang="en-IE" sz="3200" b="0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10,000 Jobs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•"/>
            </a:pPr>
            <a:r>
              <a:rPr lang="en-IE" altLang="en-IE" sz="3200" b="0" i="0" u="none" strike="noStrike" cap="none" baseline="0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Institutional </a:t>
            </a:r>
            <a:r>
              <a:rPr lang="en-IE" altLang="en-IE" sz="3200" b="0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money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•"/>
            </a:pPr>
            <a:r>
              <a:rPr lang="en-IE" altLang="en-IE" sz="3200" b="0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Pension </a:t>
            </a:r>
            <a:r>
              <a:rPr lang="en-IE" altLang="en-IE" sz="3200" b="0" i="0" u="none" strike="noStrike" cap="none" baseline="0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money (Self Administered)</a:t>
            </a:r>
            <a:endParaRPr lang="en-IE" altLang="en-IE" sz="3200" b="0" i="0" u="none" strike="noStrike" cap="none" baseline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•"/>
            </a:pPr>
            <a:r>
              <a:rPr lang="en-IE" altLang="en-IE" sz="3200" b="0" i="0" u="none" strike="noStrike" cap="none" baseline="0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Competition </a:t>
            </a:r>
            <a:r>
              <a:rPr lang="en-IE" altLang="en-IE" sz="3200" b="0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is good - </a:t>
            </a:r>
            <a:r>
              <a:rPr lang="en-IE" altLang="en-IE" sz="2000" b="0" i="0" u="none" strike="noStrike" cap="none" baseline="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Cofunder</a:t>
            </a:r>
            <a:r>
              <a:rPr lang="en-IE" altLang="en-IE" sz="2000" b="0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and Your Money </a:t>
            </a:r>
            <a:endParaRPr lang="en-IE" altLang="en-IE" sz="2000" b="0" i="0" u="none" strike="noStrike" cap="none" baseline="0" dirty="0" smtClea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endParaRPr lang="en-IE" altLang="en-IE" sz="2000" dirty="0" smtClean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en-IE" altLang="en-IE" sz="2000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2014 </a:t>
            </a:r>
            <a:r>
              <a:rPr lang="en-IE" altLang="en-IE" sz="2000" dirty="0" err="1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Oireachtas</a:t>
            </a:r>
            <a:r>
              <a:rPr lang="en-IE" altLang="en-IE" sz="2000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Report on Jobs and Innovation: Recommendations:</a:t>
            </a:r>
            <a:endParaRPr lang="en-IE" altLang="en-IE" sz="2000" b="0" i="0" u="none" strike="noStrike" cap="none" baseline="0" dirty="0" smtClean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>
              <a:spcBef>
                <a:spcPts val="800"/>
              </a:spcBef>
              <a:buSzPct val="100000"/>
              <a:buFont typeface="Calibri"/>
              <a:buChar char="•"/>
            </a:pPr>
            <a:r>
              <a:rPr lang="en-IE" altLang="en-IE" sz="2000" dirty="0">
                <a:latin typeface="Calibri"/>
                <a:ea typeface="Calibri"/>
                <a:cs typeface="Calibri"/>
                <a:sym typeface="Calibri"/>
              </a:rPr>
              <a:t>Government </a:t>
            </a:r>
            <a:r>
              <a:rPr lang="en-IE" altLang="en-IE" sz="2000" dirty="0" smtClean="0">
                <a:latin typeface="Calibri"/>
                <a:ea typeface="Calibri"/>
                <a:cs typeface="Calibri"/>
                <a:sym typeface="Calibri"/>
              </a:rPr>
              <a:t>institution invest 20</a:t>
            </a:r>
            <a:r>
              <a:rPr lang="en-IE" altLang="en-IE" sz="2000" dirty="0">
                <a:latin typeface="Calibri"/>
                <a:ea typeface="Calibri"/>
                <a:cs typeface="Calibri"/>
                <a:sym typeface="Calibri"/>
              </a:rPr>
              <a:t>% in </a:t>
            </a:r>
            <a:r>
              <a:rPr lang="en-IE" altLang="en-IE" sz="2000" dirty="0" smtClean="0">
                <a:latin typeface="Calibri"/>
                <a:ea typeface="Calibri"/>
                <a:cs typeface="Calibri"/>
                <a:sym typeface="Calibri"/>
              </a:rPr>
              <a:t>each loan.</a:t>
            </a:r>
          </a:p>
          <a:p>
            <a:pPr lvl="0" indent="-342900">
              <a:spcBef>
                <a:spcPts val="800"/>
              </a:spcBef>
              <a:buSzPct val="100000"/>
              <a:buFont typeface="Calibri"/>
              <a:buChar char="•"/>
            </a:pPr>
            <a:r>
              <a:rPr lang="en-IE" altLang="en-IE" sz="2000" dirty="0">
                <a:latin typeface="Calibri"/>
                <a:ea typeface="Calibri"/>
                <a:cs typeface="Calibri"/>
                <a:sym typeface="Calibri"/>
              </a:rPr>
              <a:t>Tax Incentive for first €10K in interest </a:t>
            </a:r>
            <a:r>
              <a:rPr lang="en-IE" altLang="en-IE" sz="2000" dirty="0" smtClean="0">
                <a:latin typeface="Calibri"/>
                <a:ea typeface="Calibri"/>
                <a:cs typeface="Calibri"/>
                <a:sym typeface="Calibri"/>
              </a:rPr>
              <a:t>gain for lenders.</a:t>
            </a:r>
            <a:endParaRPr lang="en-IE" altLang="en-IE" sz="2000" dirty="0">
              <a:latin typeface="Calibri"/>
              <a:ea typeface="Calibri"/>
              <a:cs typeface="Calibri"/>
              <a:sym typeface="Calibri"/>
            </a:endParaRPr>
          </a:p>
          <a:p>
            <a:pPr indent="-342900">
              <a:spcBef>
                <a:spcPts val="800"/>
              </a:spcBef>
              <a:buSzPct val="100000"/>
              <a:buFont typeface="Calibri"/>
              <a:buChar char="•"/>
            </a:pPr>
            <a:endParaRPr lang="en-IE" altLang="en-IE" sz="2000" dirty="0"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•"/>
            </a:pPr>
            <a:endParaRPr lang="en-IE" altLang="en-IE" sz="2000" b="0" i="0" u="none" strike="noStrike" cap="none" baseline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77" name="Shape 27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0160" y="6266675"/>
            <a:ext cx="574901" cy="591324"/>
          </a:xfrm>
          <a:prstGeom prst="rect">
            <a:avLst/>
          </a:prstGeom>
          <a:noFill/>
          <a:ln>
            <a:noFill/>
          </a:ln>
        </p:spPr>
      </p:pic>
      <p:sp>
        <p:nvSpPr>
          <p:cNvPr id="278" name="Shape 278"/>
          <p:cNvSpPr/>
          <p:nvPr/>
        </p:nvSpPr>
        <p:spPr>
          <a:xfrm>
            <a:off x="971595" y="6266675"/>
            <a:ext cx="1584177" cy="64633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25000"/>
              <a:buFont typeface="Calibri"/>
              <a:buNone/>
            </a:pPr>
            <a:r>
              <a:rPr lang="en-IE" altLang="en-IE" sz="1800" b="1" i="0" u="none" strike="noStrike" cap="none" baseline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LINKED </a:t>
            </a:r>
            <a:br>
              <a:rPr lang="en-IE" altLang="en-IE" sz="1800" b="1" i="0" u="none" strike="noStrike" cap="none" baseline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IE" altLang="en-IE" sz="1800" b="1" i="0" u="none" strike="noStrike" cap="none" baseline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FINANCE.COM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Shape 28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ctr" anchorCtr="1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lang="en-IE" altLang="en-IE" sz="4400" b="0" i="0" u="none" strike="noStrike" cap="none" baseline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Next Step</a:t>
            </a:r>
          </a:p>
        </p:txBody>
      </p:sp>
      <p:sp>
        <p:nvSpPr>
          <p:cNvPr id="284" name="Shape 284"/>
          <p:cNvSpPr txBox="1">
            <a:spLocks noGrp="1"/>
          </p:cNvSpPr>
          <p:nvPr>
            <p:ph type="body" idx="1"/>
          </p:nvPr>
        </p:nvSpPr>
        <p:spPr>
          <a:xfrm>
            <a:off x="430316" y="1659826"/>
            <a:ext cx="8229600" cy="358042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t" anchorCtr="1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lang="en-IE" altLang="en-IE" sz="4000" b="0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REGISTER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lang="en-IE" altLang="en-IE" sz="4000" b="0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4000" b="0" i="0" u="none" strike="noStrike" cap="none" baseline="0" dirty="0">
              <a:solidFill>
                <a:srgbClr val="4BAC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4BACC6"/>
              </a:buClr>
              <a:buSzPct val="25000"/>
              <a:buFont typeface="Calibri"/>
              <a:buNone/>
            </a:pPr>
            <a:r>
              <a:rPr lang="en-IE" altLang="en-IE" sz="4000" b="0" i="0" u="none" strike="noStrike" cap="none" baseline="0" dirty="0" smtClean="0">
                <a:solidFill>
                  <a:srgbClr val="4BACC6"/>
                </a:solidFill>
                <a:latin typeface="Calibri"/>
                <a:ea typeface="Calibri"/>
                <a:cs typeface="Calibri"/>
                <a:sym typeface="Calibri"/>
              </a:rPr>
              <a:t>LINKEDFINANCE.COM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4BACC6"/>
              </a:buClr>
              <a:buSzPct val="25000"/>
              <a:buFont typeface="Calibri"/>
              <a:buNone/>
            </a:pPr>
            <a:r>
              <a:rPr lang="en-IE" altLang="en-IE" sz="4000" dirty="0" smtClean="0">
                <a:solidFill>
                  <a:srgbClr val="4BACC6"/>
                </a:solidFill>
                <a:latin typeface="Calibri"/>
                <a:ea typeface="Calibri"/>
                <a:cs typeface="Calibri"/>
                <a:sym typeface="Calibri"/>
              </a:rPr>
              <a:t>Promo Code: </a:t>
            </a:r>
            <a:r>
              <a:rPr lang="en-IE" altLang="en-IE" sz="4000" dirty="0" err="1" smtClean="0">
                <a:solidFill>
                  <a:srgbClr val="4BACC6"/>
                </a:solidFill>
                <a:latin typeface="Calibri"/>
                <a:ea typeface="Calibri"/>
                <a:cs typeface="Calibri"/>
                <a:sym typeface="Calibri"/>
              </a:rPr>
              <a:t>WoodQuay</a:t>
            </a:r>
            <a:endParaRPr lang="en-IE" altLang="en-IE" sz="4000" b="0" i="0" u="none" strike="noStrike" cap="none" baseline="0" dirty="0">
              <a:solidFill>
                <a:srgbClr val="4BACC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85" name="Shape 28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0160" y="6266675"/>
            <a:ext cx="574901" cy="591324"/>
          </a:xfrm>
          <a:prstGeom prst="rect">
            <a:avLst/>
          </a:prstGeom>
          <a:noFill/>
          <a:ln>
            <a:noFill/>
          </a:ln>
        </p:spPr>
      </p:pic>
      <p:sp>
        <p:nvSpPr>
          <p:cNvPr id="286" name="Shape 286"/>
          <p:cNvSpPr/>
          <p:nvPr/>
        </p:nvSpPr>
        <p:spPr>
          <a:xfrm>
            <a:off x="971595" y="6266675"/>
            <a:ext cx="1584177" cy="64633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25000"/>
              <a:buFont typeface="Calibri"/>
              <a:buNone/>
            </a:pPr>
            <a:r>
              <a:rPr lang="en-IE" altLang="en-IE" sz="1800" b="1" i="0" u="none" strike="noStrike" cap="none" baseline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LINKED </a:t>
            </a:r>
            <a:br>
              <a:rPr lang="en-IE" altLang="en-IE" sz="1800" b="1" i="0" u="none" strike="noStrike" cap="none" baseline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IE" altLang="en-IE" sz="1800" b="1" i="0" u="none" strike="noStrike" cap="none" baseline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FINANCE.COM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457200" y="1340766"/>
            <a:ext cx="8219258" cy="468225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2400" b="0" i="0" u="none" strike="noStrike" cap="none" baseline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•"/>
            </a:pPr>
            <a:r>
              <a:rPr lang="en-IE" altLang="en-IE" sz="2400" b="0" i="0" u="none" strike="noStrike" cap="none" baseline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Banks not lending to the 189,000 Irish SMEs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2400" b="0" i="0" u="none" strike="noStrike" cap="none" baseline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•"/>
            </a:pPr>
            <a:r>
              <a:rPr lang="en-IE" altLang="en-IE" sz="2400" b="0" i="0" u="none" strike="noStrike" cap="none" baseline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€92 Billion in private individuals/households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lang="en-IE" altLang="en-IE" sz="2400" b="0" i="0" u="none" strike="noStrike" cap="none" baseline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savings earning ‘low’ interest rates.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2400" b="0" i="0" u="none" strike="noStrike" cap="none" baseline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lang="en-IE" altLang="en-IE" sz="2400" b="0" i="0" u="none" strike="noStrike" cap="none" baseline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Therefore these is an opportunity to help</a:t>
            </a:r>
          </a:p>
          <a:p>
            <a:pPr marL="0" marR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lang="en-IE" altLang="en-IE" sz="2400" b="0" i="0" u="none" strike="noStrike" cap="none" baseline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solve both these problems by ‘crowd funding’</a:t>
            </a:r>
          </a:p>
        </p:txBody>
      </p:sp>
      <p:pic>
        <p:nvPicPr>
          <p:cNvPr id="94" name="Shape 9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613096" y="1124748"/>
            <a:ext cx="1343271" cy="1440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Shape 9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7506" y="6206205"/>
            <a:ext cx="574901" cy="591324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Shape 96"/>
          <p:cNvSpPr txBox="1"/>
          <p:nvPr/>
        </p:nvSpPr>
        <p:spPr>
          <a:xfrm>
            <a:off x="683568" y="6206205"/>
            <a:ext cx="1368151" cy="5760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25000"/>
              <a:buFont typeface="Calibri"/>
              <a:buNone/>
            </a:pPr>
            <a:r>
              <a:rPr lang="en-IE" altLang="en-IE" sz="1400" b="1" i="0" u="none" strike="noStrike" cap="none" baseline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LINKED </a:t>
            </a:r>
            <a:br>
              <a:rPr lang="en-IE" altLang="en-IE" sz="1400" b="1" i="0" u="none" strike="noStrike" cap="none" baseline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IE" altLang="en-IE" sz="1400" b="1" i="0" u="none" strike="noStrike" cap="none" baseline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FINANCE.COM</a:t>
            </a:r>
          </a:p>
        </p:txBody>
      </p:sp>
      <p:pic>
        <p:nvPicPr>
          <p:cNvPr id="97" name="Shape 9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372196" y="4369505"/>
            <a:ext cx="2072624" cy="1291743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Shape 98"/>
          <p:cNvSpPr txBox="1"/>
          <p:nvPr/>
        </p:nvSpPr>
        <p:spPr>
          <a:xfrm>
            <a:off x="899008" y="476666"/>
            <a:ext cx="7129375" cy="64633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t" anchorCtr="1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ACC6"/>
              </a:buClr>
              <a:buSzPct val="25000"/>
              <a:buFont typeface="Calibri"/>
              <a:buNone/>
            </a:pPr>
            <a:r>
              <a:rPr lang="en-IE" altLang="en-IE" sz="3600" b="0" i="0" u="none" strike="noStrike" cap="none" baseline="0">
                <a:solidFill>
                  <a:srgbClr val="4BACC6"/>
                </a:solidFill>
                <a:latin typeface="Calibri"/>
                <a:ea typeface="Calibri"/>
                <a:cs typeface="Calibri"/>
                <a:sym typeface="Calibri"/>
              </a:rPr>
              <a:t>Why ‘SME’ Crowd Funding</a:t>
            </a:r>
          </a:p>
        </p:txBody>
      </p:sp>
      <p:pic>
        <p:nvPicPr>
          <p:cNvPr id="99" name="Shape 99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260796" y="2852935"/>
            <a:ext cx="2047871" cy="144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457200" y="1340766"/>
            <a:ext cx="8219399" cy="41344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2400" b="0" i="0" u="none" strike="noStrike" cap="none" baseline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•"/>
            </a:pPr>
            <a:r>
              <a:rPr lang="en-IE" altLang="en-IE" sz="2400" b="0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Enterprise Ireland HPSU 2012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2400" b="0" i="0" u="none" strike="noStrike" cap="none" baseline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•"/>
            </a:pPr>
            <a:r>
              <a:rPr lang="en-IE" altLang="en-IE" sz="2400" b="0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Chairman - Kingsley </a:t>
            </a:r>
            <a:r>
              <a:rPr lang="en-IE" altLang="en-IE" sz="2400" b="0" i="0" u="none" strike="noStrike" cap="none" baseline="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Aikins</a:t>
            </a:r>
            <a:r>
              <a:rPr lang="en-IE" altLang="en-IE" sz="2400" b="0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•"/>
            </a:pPr>
            <a:r>
              <a:rPr lang="en-IE" altLang="en-IE" sz="2400" b="0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Founders - Peter </a:t>
            </a:r>
            <a:r>
              <a:rPr lang="en-IE" altLang="en-IE" sz="2400" b="0" i="0" u="none" strike="noStrike" cap="none" baseline="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O’Mahony</a:t>
            </a:r>
            <a:r>
              <a:rPr lang="en-IE" altLang="en-IE" sz="2400" b="0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Conor </a:t>
            </a:r>
            <a:r>
              <a:rPr lang="en-IE" altLang="en-IE" sz="2400" b="0" i="0" u="none" strike="noStrike" cap="none" baseline="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McAleese</a:t>
            </a:r>
            <a:r>
              <a:rPr lang="en-IE" altLang="en-IE" sz="2400" b="0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lang="en-IE" altLang="en-IE" sz="2400" b="0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Marc </a:t>
            </a:r>
            <a:r>
              <a:rPr lang="en-IE" altLang="en-IE" sz="2400" b="0" i="0" u="none" strike="noStrike" cap="none" baseline="0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Rafferty</a:t>
            </a:r>
          </a:p>
          <a:p>
            <a:pPr marL="0" indent="0">
              <a:spcBef>
                <a:spcPts val="700"/>
              </a:spcBef>
              <a:buSzPct val="25000"/>
              <a:buNone/>
            </a:pPr>
            <a:endParaRPr lang="en-IE" altLang="en-IE" sz="2400" b="0" i="0" u="none" strike="noStrike" cap="none" baseline="0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indent="0">
              <a:spcBef>
                <a:spcPts val="700"/>
              </a:spcBef>
              <a:buSzPct val="25000"/>
              <a:buNone/>
            </a:pPr>
            <a:r>
              <a:rPr lang="en-IE" altLang="en-IE" sz="24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Advisors </a:t>
            </a:r>
            <a:r>
              <a:rPr lang="en-IE" altLang="en-IE" sz="24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Enterprise Ireland,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lang="en-IE" altLang="en-IE" sz="24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Senator </a:t>
            </a:r>
            <a:r>
              <a:rPr lang="en-IE" altLang="en-IE" sz="2400" b="0" i="0" u="none" strike="noStrike" cap="none" baseline="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Feargal</a:t>
            </a:r>
            <a:r>
              <a:rPr lang="en-IE" altLang="en-IE" sz="24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Quinn , </a:t>
            </a:r>
            <a:r>
              <a:rPr lang="en-IE" altLang="en-IE" sz="2400" b="0" i="0" u="none" strike="noStrike" cap="none" baseline="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PWc</a:t>
            </a:r>
            <a:r>
              <a:rPr lang="en-IE" altLang="en-IE" sz="24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</p:txBody>
      </p:sp>
      <p:pic>
        <p:nvPicPr>
          <p:cNvPr id="106" name="Shape 10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6" y="6206205"/>
            <a:ext cx="574799" cy="591299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Shape 107"/>
          <p:cNvSpPr txBox="1"/>
          <p:nvPr/>
        </p:nvSpPr>
        <p:spPr>
          <a:xfrm>
            <a:off x="683568" y="6206205"/>
            <a:ext cx="1368298" cy="576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25000"/>
              <a:buFont typeface="Calibri"/>
              <a:buNone/>
            </a:pPr>
            <a:r>
              <a:rPr lang="en-IE" altLang="en-IE" sz="1400" b="1" i="0" u="none" strike="noStrike" cap="none" baseline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LINKED </a:t>
            </a:r>
            <a:br>
              <a:rPr lang="en-IE" altLang="en-IE" sz="1400" b="1" i="0" u="none" strike="noStrike" cap="none" baseline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IE" altLang="en-IE" sz="1400" b="1" i="0" u="none" strike="noStrike" cap="none" baseline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FINANCE.COM</a:t>
            </a:r>
          </a:p>
        </p:txBody>
      </p:sp>
      <p:sp>
        <p:nvSpPr>
          <p:cNvPr id="108" name="Shape 108"/>
          <p:cNvSpPr txBox="1"/>
          <p:nvPr/>
        </p:nvSpPr>
        <p:spPr>
          <a:xfrm>
            <a:off x="899008" y="476666"/>
            <a:ext cx="7129498" cy="646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t" anchorCtr="1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ACC6"/>
              </a:buClr>
              <a:buSzPct val="25000"/>
              <a:buFont typeface="Calibri"/>
              <a:buNone/>
            </a:pPr>
            <a:r>
              <a:rPr lang="en-IE" altLang="en-IE" sz="3600" b="0" i="0" u="none" strike="noStrike" cap="none" baseline="0">
                <a:solidFill>
                  <a:srgbClr val="4BACC6"/>
                </a:solidFill>
                <a:latin typeface="Calibri"/>
                <a:ea typeface="Calibri"/>
                <a:cs typeface="Calibri"/>
                <a:sym typeface="Calibri"/>
              </a:rPr>
              <a:t>Who are Linked Finance</a:t>
            </a:r>
          </a:p>
        </p:txBody>
      </p:sp>
      <p:pic>
        <p:nvPicPr>
          <p:cNvPr id="109" name="Shape 10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010675" y="1197875"/>
            <a:ext cx="1904999" cy="1904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Shape 110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010662" y="3916525"/>
            <a:ext cx="2466974" cy="18478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body" idx="1"/>
          </p:nvPr>
        </p:nvSpPr>
        <p:spPr>
          <a:xfrm>
            <a:off x="457200" y="1340766"/>
            <a:ext cx="8219258" cy="423445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t" anchorCtr="0">
            <a:sp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•"/>
            </a:pPr>
            <a:r>
              <a:rPr lang="en-IE" altLang="en-IE" sz="3600" b="0" i="0" u="sng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145</a:t>
            </a:r>
            <a:r>
              <a:rPr lang="en-IE" altLang="en-IE" sz="3600" b="0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SME loans fulfilled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•"/>
            </a:pPr>
            <a:r>
              <a:rPr lang="en-IE" altLang="en-IE" sz="3600" b="0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Average loan €</a:t>
            </a:r>
            <a:r>
              <a:rPr lang="en-IE" altLang="en-IE" sz="3600" b="0" i="0" u="none" strike="noStrike" cap="none" baseline="0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28K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•"/>
            </a:pPr>
            <a:r>
              <a:rPr lang="en-IE" altLang="en-IE" sz="3600" b="0" i="0" u="none" strike="noStrike" cap="none" baseline="0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Over </a:t>
            </a:r>
            <a:r>
              <a:rPr lang="en-IE" altLang="en-IE" sz="3600" b="0" i="0" u="sng" strike="noStrike" cap="none" baseline="0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7000 </a:t>
            </a:r>
            <a:r>
              <a:rPr lang="en-IE" altLang="en-IE" sz="3600" b="0" i="0" u="none" strike="noStrike" cap="none" baseline="0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Registered Lenders(Average 247 lenders per loan)</a:t>
            </a:r>
            <a:endParaRPr lang="en-IE" altLang="en-IE" sz="3600" b="0" i="0" u="none" strike="noStrike" cap="none" baseline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•"/>
            </a:pPr>
            <a:r>
              <a:rPr lang="en-IE" altLang="en-IE" sz="3600" b="0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Average % rate 8.7% - unsecured lending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•"/>
            </a:pPr>
            <a:r>
              <a:rPr lang="en-IE" altLang="en-IE" sz="3600" b="0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 defaults (target rate 1.5%)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2400" b="0" i="0" u="none" strike="noStrike" cap="none" baseline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9" name="Shape 13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6" y="6206205"/>
            <a:ext cx="574901" cy="591324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Shape 140"/>
          <p:cNvSpPr txBox="1"/>
          <p:nvPr/>
        </p:nvSpPr>
        <p:spPr>
          <a:xfrm>
            <a:off x="683568" y="6206205"/>
            <a:ext cx="1368151" cy="5760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25000"/>
              <a:buFont typeface="Calibri"/>
              <a:buNone/>
            </a:pPr>
            <a:r>
              <a:rPr lang="en-IE" altLang="en-IE" sz="1400" b="1" i="0" u="none" strike="noStrike" cap="none" baseline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LINKED </a:t>
            </a:r>
            <a:br>
              <a:rPr lang="en-IE" altLang="en-IE" sz="1400" b="1" i="0" u="none" strike="noStrike" cap="none" baseline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IE" altLang="en-IE" sz="1400" b="1" i="0" u="none" strike="noStrike" cap="none" baseline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FINANCE.COM</a:t>
            </a:r>
          </a:p>
        </p:txBody>
      </p:sp>
      <p:sp>
        <p:nvSpPr>
          <p:cNvPr id="141" name="Shape 141"/>
          <p:cNvSpPr txBox="1"/>
          <p:nvPr/>
        </p:nvSpPr>
        <p:spPr>
          <a:xfrm>
            <a:off x="899008" y="476666"/>
            <a:ext cx="7129375" cy="64633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t" anchorCtr="1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ACC6"/>
              </a:buClr>
              <a:buSzPct val="25000"/>
              <a:buFont typeface="Calibri"/>
              <a:buNone/>
            </a:pPr>
            <a:r>
              <a:rPr lang="en-IE" altLang="en-IE" sz="3600" b="0" i="0" u="none" strike="noStrike" cap="none" baseline="0">
                <a:solidFill>
                  <a:srgbClr val="4BACC6"/>
                </a:solidFill>
                <a:latin typeface="Calibri"/>
                <a:ea typeface="Calibri"/>
                <a:cs typeface="Calibri"/>
                <a:sym typeface="Calibri"/>
              </a:rPr>
              <a:t>So FAR……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ctr" anchorCtr="1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CCFF"/>
              </a:buClr>
              <a:buSzPct val="25000"/>
              <a:buFont typeface="Calibri"/>
              <a:buNone/>
            </a:pPr>
            <a:r>
              <a:rPr lang="en-IE" altLang="en-IE" sz="3600" b="0" i="0" u="none" strike="noStrike" cap="none" baseline="0">
                <a:solidFill>
                  <a:srgbClr val="00CCFF"/>
                </a:solidFill>
                <a:latin typeface="Calibri"/>
                <a:ea typeface="Calibri"/>
                <a:cs typeface="Calibri"/>
                <a:sym typeface="Calibri"/>
              </a:rPr>
              <a:t>CASE STUDIES - </a:t>
            </a:r>
            <a:r>
              <a:rPr lang="en-IE" altLang="en-IE" sz="2400" b="0" i="0" u="none" strike="noStrike" cap="none" baseline="0">
                <a:solidFill>
                  <a:srgbClr val="00CCFF"/>
                </a:solidFill>
                <a:latin typeface="Calibri"/>
                <a:ea typeface="Calibri"/>
                <a:cs typeface="Calibri"/>
                <a:sym typeface="Calibri"/>
              </a:rPr>
              <a:t>https://linkedfinance.wordpress.com</a:t>
            </a:r>
          </a:p>
        </p:txBody>
      </p:sp>
      <p:sp>
        <p:nvSpPr>
          <p:cNvPr id="158" name="Shape 15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117977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GB" altLang="en-GB" sz="3200" b="0" i="0" u="none" strike="noStrike" cap="none" baseline="0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Lolly</a:t>
            </a:r>
            <a:r>
              <a:rPr lang="en-GB" altLang="en-GB" sz="3200" b="0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&amp; Cooks – opening new location</a:t>
            </a:r>
            <a:endParaRPr sz="3200" b="0" i="0" u="none" strike="noStrike" cap="none" baseline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3200" b="0" i="0" u="none" strike="noStrike" cap="none" baseline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Shape 159"/>
          <p:cNvSpPr txBox="1"/>
          <p:nvPr/>
        </p:nvSpPr>
        <p:spPr>
          <a:xfrm>
            <a:off x="959198" y="2686043"/>
            <a:ext cx="5551198" cy="3213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 baseline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15816" y="2571750"/>
            <a:ext cx="2989684" cy="2009378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>
            <a:spLocks noGrp="1"/>
          </p:cNvSpPr>
          <p:nvPr>
            <p:ph type="body" idx="1"/>
          </p:nvPr>
        </p:nvSpPr>
        <p:spPr>
          <a:xfrm>
            <a:off x="457200" y="1340766"/>
            <a:ext cx="8219258" cy="12772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lang="en-IE" altLang="en-IE" sz="2400" b="0" i="0" u="none" strike="noStrike" cap="none" baseline="0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Evo</a:t>
            </a:r>
            <a:r>
              <a:rPr lang="en-IE" altLang="en-IE" sz="2400" b="0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Fitness – New Gym equipment and Staff &amp; Marketing</a:t>
            </a:r>
            <a:r>
              <a:rPr lang="en-IE" altLang="en-IE" sz="2400" b="0" i="0" u="none" strike="noStrike" cap="none" baseline="0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!</a:t>
            </a:r>
            <a:endParaRPr lang="en-IE" altLang="en-IE" sz="2400" b="0" i="0" u="none" strike="noStrike" cap="none" baseline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2400" b="0" i="0" u="none" strike="noStrike" cap="none" baseline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2400" b="0" i="0" u="none" strike="noStrike" cap="none" baseline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4" name="Shape 17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6" y="6206205"/>
            <a:ext cx="574901" cy="591324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Shape 175"/>
          <p:cNvSpPr txBox="1"/>
          <p:nvPr/>
        </p:nvSpPr>
        <p:spPr>
          <a:xfrm>
            <a:off x="683568" y="6206205"/>
            <a:ext cx="1368151" cy="5760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25000"/>
              <a:buFont typeface="Calibri"/>
              <a:buNone/>
            </a:pPr>
            <a:r>
              <a:rPr lang="en-IE" altLang="en-IE" sz="1400" b="1" i="0" u="none" strike="noStrike" cap="none" baseline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LINKED </a:t>
            </a:r>
            <a:br>
              <a:rPr lang="en-IE" altLang="en-IE" sz="1400" b="1" i="0" u="none" strike="noStrike" cap="none" baseline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IE" altLang="en-IE" sz="1400" b="1" i="0" u="none" strike="noStrike" cap="none" baseline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FINANCE.COM</a:t>
            </a:r>
          </a:p>
        </p:txBody>
      </p:sp>
      <p:sp>
        <p:nvSpPr>
          <p:cNvPr id="176" name="Shape 176"/>
          <p:cNvSpPr txBox="1"/>
          <p:nvPr/>
        </p:nvSpPr>
        <p:spPr>
          <a:xfrm>
            <a:off x="899008" y="476666"/>
            <a:ext cx="7129375" cy="64633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t" anchorCtr="1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ACC6"/>
              </a:buClr>
              <a:buSzPct val="25000"/>
              <a:buFont typeface="Calibri"/>
              <a:buNone/>
            </a:pPr>
            <a:r>
              <a:rPr lang="en-IE" altLang="en-IE" sz="3600" b="0" i="0" u="none" strike="noStrike" cap="none" baseline="0">
                <a:solidFill>
                  <a:srgbClr val="4BACC6"/>
                </a:solidFill>
                <a:latin typeface="Calibri"/>
                <a:ea typeface="Calibri"/>
                <a:cs typeface="Calibri"/>
                <a:sym typeface="Calibri"/>
              </a:rPr>
              <a:t>CASE STUDIES - </a:t>
            </a:r>
            <a:r>
              <a:rPr lang="en-IE" altLang="en-IE" sz="1800" b="0" i="0" u="none" strike="noStrike" cap="none" baseline="0">
                <a:solidFill>
                  <a:srgbClr val="4BACC6"/>
                </a:solidFill>
                <a:latin typeface="Calibri"/>
                <a:ea typeface="Calibri"/>
                <a:cs typeface="Calibri"/>
                <a:sym typeface="Calibri"/>
              </a:rPr>
              <a:t>https://linkedfinance.wordpress.com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87824" y="2557462"/>
            <a:ext cx="3181896" cy="2167682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>
            <a:spLocks noGrp="1"/>
          </p:cNvSpPr>
          <p:nvPr>
            <p:ph type="body" idx="1"/>
          </p:nvPr>
        </p:nvSpPr>
        <p:spPr>
          <a:xfrm>
            <a:off x="457200" y="1340766"/>
            <a:ext cx="8219258" cy="86942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GB" altLang="en-GB" sz="2400" b="0" i="0" u="none" strike="noStrike" cap="none" baseline="0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GreenAer</a:t>
            </a:r>
            <a:r>
              <a:rPr lang="en-GB" altLang="en-GB" sz="2400" b="0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Bikes – Finance for Stock and new website video</a:t>
            </a:r>
            <a:endParaRPr sz="2400" b="0" i="0" u="none" strike="noStrike" cap="none" baseline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2400" b="0" i="0" u="none" strike="noStrike" cap="none" baseline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8" name="Shape 14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6" y="6206205"/>
            <a:ext cx="574901" cy="591324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Shape 149"/>
          <p:cNvSpPr txBox="1"/>
          <p:nvPr/>
        </p:nvSpPr>
        <p:spPr>
          <a:xfrm>
            <a:off x="683568" y="6206205"/>
            <a:ext cx="1368151" cy="5760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25000"/>
              <a:buFont typeface="Calibri"/>
              <a:buNone/>
            </a:pPr>
            <a:r>
              <a:rPr lang="en-IE" altLang="en-IE" sz="1400" b="1" i="0" u="none" strike="noStrike" cap="none" baseline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LINKED </a:t>
            </a:r>
            <a:br>
              <a:rPr lang="en-IE" altLang="en-IE" sz="1400" b="1" i="0" u="none" strike="noStrike" cap="none" baseline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IE" altLang="en-IE" sz="1400" b="1" i="0" u="none" strike="noStrike" cap="none" baseline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FINANCE.COM</a:t>
            </a:r>
          </a:p>
        </p:txBody>
      </p:sp>
      <p:sp>
        <p:nvSpPr>
          <p:cNvPr id="150" name="Shape 150"/>
          <p:cNvSpPr txBox="1"/>
          <p:nvPr/>
        </p:nvSpPr>
        <p:spPr>
          <a:xfrm>
            <a:off x="899008" y="476666"/>
            <a:ext cx="7129375" cy="64633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t" anchorCtr="1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ACC6"/>
              </a:buClr>
              <a:buSzPct val="25000"/>
              <a:buFont typeface="Calibri"/>
              <a:buNone/>
            </a:pPr>
            <a:r>
              <a:rPr lang="en-IE" altLang="en-IE" sz="3600" b="0" i="0" u="none" strike="noStrike" cap="none" baseline="0">
                <a:solidFill>
                  <a:srgbClr val="4BACC6"/>
                </a:solidFill>
                <a:latin typeface="Calibri"/>
                <a:ea typeface="Calibri"/>
                <a:cs typeface="Calibri"/>
                <a:sym typeface="Calibri"/>
              </a:rPr>
              <a:t>CASE STUDIES - </a:t>
            </a:r>
            <a:r>
              <a:rPr lang="en-IE" altLang="en-IE" sz="1800" b="0" i="0" u="none" strike="noStrike" cap="none" baseline="0">
                <a:solidFill>
                  <a:srgbClr val="4BACC6"/>
                </a:solidFill>
                <a:latin typeface="Calibri"/>
                <a:ea typeface="Calibri"/>
                <a:cs typeface="Calibri"/>
                <a:sym typeface="Calibri"/>
              </a:rPr>
              <a:t>https://linkedfinance.wordpress.com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63507" y="2564904"/>
            <a:ext cx="3696725" cy="2172072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hape 24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ctr" anchorCtr="1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4400" b="0" i="0" u="none" strike="noStrike" cap="none" baseline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Shape 24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2" cy="452595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lang="en-IE" altLang="en-IE" sz="2400" b="0" i="0" u="none" strike="noStrike" cap="none" baseline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Example:  Your business has: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•"/>
            </a:pPr>
            <a:r>
              <a:rPr lang="en-IE" altLang="en-IE" sz="2400" b="0" i="0" u="none" strike="noStrike" cap="none" baseline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200 LinkedIn connections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•"/>
            </a:pPr>
            <a:r>
              <a:rPr lang="en-IE" altLang="en-IE" sz="2400" b="0" i="0" u="none" strike="noStrike" cap="none" baseline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500 facebook friends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•"/>
            </a:pPr>
            <a:r>
              <a:rPr lang="en-IE" altLang="en-IE" sz="2400" b="0" i="0" u="none" strike="noStrike" cap="none" baseline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300 twitter followers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lang="en-IE" altLang="en-IE" sz="2400" b="0" i="0" u="none" strike="noStrike" cap="none" baseline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Required:  €25,000 loan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lang="en-IE" altLang="en-IE" sz="2400" b="0" i="0" u="none" strike="noStrike" cap="none" baseline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*If 250 of your connections make a €100 contribution, the loan would be fully funded. Even without the Linked Finance existing network of lenders.!!!!!</a:t>
            </a:r>
          </a:p>
          <a:p>
            <a:pPr marL="0" marR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2800" b="0" i="0" u="none" strike="noStrike" cap="none" baseline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Shape 248"/>
          <p:cNvSpPr txBox="1">
            <a:spLocks noGrp="1"/>
          </p:cNvSpPr>
          <p:nvPr>
            <p:ph type="body" idx="2"/>
          </p:nvPr>
        </p:nvSpPr>
        <p:spPr>
          <a:xfrm>
            <a:off x="4648196" y="1600200"/>
            <a:ext cx="4038602" cy="452595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t" anchorCtr="0">
            <a:spAutoFit/>
          </a:bodyPr>
          <a:lstStyle/>
          <a:p>
            <a:pPr marL="342900" marR="0" lvl="0" indent="-165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2800" b="0" i="0" u="none" strike="noStrike" cap="none" baseline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49" name="Shape 2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6" y="6206205"/>
            <a:ext cx="574901" cy="591324"/>
          </a:xfrm>
          <a:prstGeom prst="rect">
            <a:avLst/>
          </a:prstGeom>
          <a:noFill/>
          <a:ln>
            <a:noFill/>
          </a:ln>
        </p:spPr>
      </p:pic>
      <p:sp>
        <p:nvSpPr>
          <p:cNvPr id="250" name="Shape 250"/>
          <p:cNvSpPr txBox="1"/>
          <p:nvPr/>
        </p:nvSpPr>
        <p:spPr>
          <a:xfrm>
            <a:off x="755577" y="6206205"/>
            <a:ext cx="1368151" cy="5760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25000"/>
              <a:buFont typeface="Calibri"/>
              <a:buNone/>
            </a:pPr>
            <a:r>
              <a:rPr lang="en-IE" altLang="en-IE" sz="1400" b="1" i="0" u="none" strike="noStrike" cap="none" baseline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LINKED </a:t>
            </a:r>
            <a:br>
              <a:rPr lang="en-IE" altLang="en-IE" sz="1400" b="1" i="0" u="none" strike="noStrike" cap="none" baseline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IE" altLang="en-IE" sz="1400" b="1" i="0" u="none" strike="noStrike" cap="none" baseline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FINANCE.COM</a:t>
            </a:r>
          </a:p>
        </p:txBody>
      </p:sp>
      <p:pic>
        <p:nvPicPr>
          <p:cNvPr id="251" name="Shape 25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093267" y="4994105"/>
            <a:ext cx="2943224" cy="1819271"/>
          </a:xfrm>
          <a:prstGeom prst="rect">
            <a:avLst/>
          </a:prstGeom>
          <a:noFill/>
          <a:ln>
            <a:noFill/>
          </a:ln>
        </p:spPr>
      </p:pic>
      <p:sp>
        <p:nvSpPr>
          <p:cNvPr id="252" name="Shape 252"/>
          <p:cNvSpPr txBox="1"/>
          <p:nvPr/>
        </p:nvSpPr>
        <p:spPr>
          <a:xfrm>
            <a:off x="431029" y="403595"/>
            <a:ext cx="8712970" cy="70788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ACC6"/>
              </a:buClr>
              <a:buSzPct val="25000"/>
              <a:buFont typeface="Calibri"/>
              <a:buNone/>
            </a:pPr>
            <a:r>
              <a:rPr lang="en-IE" altLang="en-IE" sz="4000" b="0" i="0" u="none" strike="noStrike" cap="none" baseline="0">
                <a:solidFill>
                  <a:srgbClr val="4BACC6"/>
                </a:solidFill>
                <a:latin typeface="Calibri"/>
                <a:ea typeface="Calibri"/>
                <a:cs typeface="Calibri"/>
                <a:sym typeface="Calibri"/>
              </a:rPr>
              <a:t>A Truely Social Network</a:t>
            </a:r>
          </a:p>
        </p:txBody>
      </p:sp>
      <p:pic>
        <p:nvPicPr>
          <p:cNvPr id="253" name="Shape 25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076053" y="1628800"/>
            <a:ext cx="2713032" cy="26209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Shape 259"/>
          <p:cNvSpPr txBox="1"/>
          <p:nvPr/>
        </p:nvSpPr>
        <p:spPr>
          <a:xfrm>
            <a:off x="683568" y="6206205"/>
            <a:ext cx="1368151" cy="5760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25000"/>
              <a:buFont typeface="Calibri"/>
              <a:buNone/>
            </a:pPr>
            <a:r>
              <a:rPr lang="en-IE" altLang="en-IE" sz="1400" b="1" i="0" u="none" strike="noStrike" cap="none" baseline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LINKED </a:t>
            </a:r>
            <a:br>
              <a:rPr lang="en-IE" altLang="en-IE" sz="1400" b="1" i="0" u="none" strike="noStrike" cap="none" baseline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IE" altLang="en-IE" sz="1400" b="1" i="0" u="none" strike="noStrike" cap="none" baseline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FINANCE.COM</a:t>
            </a:r>
          </a:p>
        </p:txBody>
      </p:sp>
      <p:pic>
        <p:nvPicPr>
          <p:cNvPr id="260" name="Shape 26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6" y="6206205"/>
            <a:ext cx="574901" cy="591324"/>
          </a:xfrm>
          <a:prstGeom prst="rect">
            <a:avLst/>
          </a:prstGeom>
          <a:noFill/>
          <a:ln>
            <a:noFill/>
          </a:ln>
        </p:spPr>
      </p:pic>
      <p:pic>
        <p:nvPicPr>
          <p:cNvPr id="261" name="Shape 26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27586" y="1962466"/>
            <a:ext cx="2420526" cy="602443"/>
          </a:xfrm>
          <a:prstGeom prst="rect">
            <a:avLst/>
          </a:prstGeom>
          <a:noFill/>
          <a:ln>
            <a:noFill/>
          </a:ln>
        </p:spPr>
      </p:pic>
      <p:sp>
        <p:nvSpPr>
          <p:cNvPr id="262" name="Shape 262"/>
          <p:cNvSpPr txBox="1"/>
          <p:nvPr/>
        </p:nvSpPr>
        <p:spPr>
          <a:xfrm>
            <a:off x="899595" y="2492891"/>
            <a:ext cx="1942440" cy="30777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25000"/>
              <a:buFont typeface="Calibri"/>
              <a:buNone/>
            </a:pPr>
            <a:r>
              <a:rPr lang="en-IE" altLang="en-IE" sz="1400" b="0" i="0" u="none" strike="noStrike" cap="none" baseline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www.fundingcircle.com</a:t>
            </a:r>
          </a:p>
        </p:txBody>
      </p:sp>
      <p:pic>
        <p:nvPicPr>
          <p:cNvPr id="263" name="Shape 26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99600" y="3947496"/>
            <a:ext cx="2160299" cy="923399"/>
          </a:xfrm>
          <a:prstGeom prst="rect">
            <a:avLst/>
          </a:prstGeom>
          <a:noFill/>
          <a:ln>
            <a:noFill/>
          </a:ln>
        </p:spPr>
      </p:pic>
      <p:sp>
        <p:nvSpPr>
          <p:cNvPr id="264" name="Shape 264"/>
          <p:cNvSpPr txBox="1"/>
          <p:nvPr/>
        </p:nvSpPr>
        <p:spPr>
          <a:xfrm>
            <a:off x="971600" y="4493846"/>
            <a:ext cx="1728299" cy="42659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25000"/>
              <a:buFont typeface="Calibri"/>
              <a:buNone/>
            </a:pPr>
            <a:r>
              <a:rPr lang="en-IE" altLang="en-IE" sz="1400" b="0" i="0" u="none" strike="noStrike" cap="none" baseline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www.kickstarter.com</a:t>
            </a:r>
          </a:p>
        </p:txBody>
      </p:sp>
      <p:sp>
        <p:nvSpPr>
          <p:cNvPr id="265" name="Shape 265"/>
          <p:cNvSpPr txBox="1"/>
          <p:nvPr/>
        </p:nvSpPr>
        <p:spPr>
          <a:xfrm>
            <a:off x="539550" y="476666"/>
            <a:ext cx="8280916" cy="70788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t" anchorCtr="1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ACC6"/>
              </a:buClr>
              <a:buSzPct val="25000"/>
              <a:buFont typeface="Calibri"/>
              <a:buNone/>
            </a:pPr>
            <a:r>
              <a:rPr lang="en-IE" altLang="en-IE" sz="4000" b="0" i="0" u="none" strike="noStrike" cap="none" baseline="0">
                <a:solidFill>
                  <a:srgbClr val="4BACC6"/>
                </a:solidFill>
                <a:latin typeface="Calibri"/>
                <a:ea typeface="Calibri"/>
                <a:cs typeface="Calibri"/>
                <a:sym typeface="Calibri"/>
              </a:rPr>
              <a:t>We are emulating successful models</a:t>
            </a:r>
          </a:p>
        </p:txBody>
      </p:sp>
      <p:sp>
        <p:nvSpPr>
          <p:cNvPr id="266" name="Shape 266"/>
          <p:cNvSpPr txBox="1"/>
          <p:nvPr/>
        </p:nvSpPr>
        <p:spPr>
          <a:xfrm>
            <a:off x="827575" y="1280983"/>
            <a:ext cx="1850099" cy="708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lang="en-IE" altLang="en-IE" sz="2000" b="0" i="0" u="none" strike="noStrike" cap="none" baseline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United Kingdom</a:t>
            </a:r>
          </a:p>
        </p:txBody>
      </p:sp>
      <p:sp>
        <p:nvSpPr>
          <p:cNvPr id="267" name="Shape 267"/>
          <p:cNvSpPr txBox="1"/>
          <p:nvPr/>
        </p:nvSpPr>
        <p:spPr>
          <a:xfrm>
            <a:off x="755577" y="2865709"/>
            <a:ext cx="7560843" cy="92333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t" anchorCtr="0">
            <a:spAutoFit/>
          </a:bodyPr>
          <a:lstStyle/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•"/>
            </a:pPr>
            <a:r>
              <a:rPr lang="en-IE" altLang="en-IE" sz="1800" b="0" i="0" u="none" strike="noStrike" cap="none" baseline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£300 million plus in business loans since launch in late 2010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•"/>
            </a:pPr>
            <a:r>
              <a:rPr lang="en-IE" altLang="en-IE" sz="1800" b="0" i="0" u="none" strike="noStrike" cap="none" baseline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Recent received £20 million from the British Government to lend to businesses on their site</a:t>
            </a:r>
          </a:p>
        </p:txBody>
      </p:sp>
      <p:sp>
        <p:nvSpPr>
          <p:cNvPr id="268" name="Shape 268"/>
          <p:cNvSpPr txBox="1"/>
          <p:nvPr/>
        </p:nvSpPr>
        <p:spPr>
          <a:xfrm>
            <a:off x="755575" y="4799125"/>
            <a:ext cx="6408599" cy="1200288"/>
          </a:xfrm>
          <a:prstGeom prst="rect">
            <a:avLst/>
          </a:prstGeom>
          <a:noFill/>
          <a:ln w="9525" cap="flat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numCol="1" anchor="t" anchorCtr="0">
            <a:spAutoFit/>
          </a:bodyPr>
          <a:lstStyle/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•"/>
            </a:pPr>
            <a:r>
              <a:rPr lang="en-IE" altLang="en-IE" sz="1800" b="0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Over $450 million pledged to business projects since April 2009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•"/>
            </a:pPr>
            <a:r>
              <a:rPr lang="en-IE" altLang="en-IE" sz="1800" b="0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Over 3 million lenders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 baseline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lang="en-IE" altLang="en-IE" sz="1800" b="1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NOTE::    Lending club </a:t>
            </a:r>
            <a:r>
              <a:rPr lang="en-IE" altLang="en-IE" sz="1800" b="1" i="0" u="none" strike="noStrike" cap="none" baseline="0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– GOOGLE</a:t>
            </a:r>
            <a:r>
              <a:rPr lang="en-IE" altLang="en-IE" sz="18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IE" altLang="en-IE" sz="1800" b="1" i="0" u="none" strike="noStrike" cap="none" baseline="0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as </a:t>
            </a:r>
            <a:r>
              <a:rPr lang="en-IE" altLang="en-IE" sz="1800" b="1" i="0" u="none" strike="noStrike" cap="none" baseline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major Shareholder!!</a:t>
            </a:r>
          </a:p>
        </p:txBody>
      </p:sp>
      <p:sp>
        <p:nvSpPr>
          <p:cNvPr id="269" name="Shape 269"/>
          <p:cNvSpPr txBox="1"/>
          <p:nvPr/>
        </p:nvSpPr>
        <p:spPr>
          <a:xfrm>
            <a:off x="873625" y="3790876"/>
            <a:ext cx="1970100" cy="42659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1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lang="en-IE" altLang="en-IE" sz="2000" b="0" i="0" u="none" strike="noStrike" cap="none" baseline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United States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393</Words>
  <Application>Microsoft Office PowerPoint</Application>
  <PresentationFormat>On-screen Show (4:3)</PresentationFormat>
  <Paragraphs>88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LINKED FINANCE.COM</vt:lpstr>
      <vt:lpstr>Slide 1</vt:lpstr>
      <vt:lpstr>Slide 2</vt:lpstr>
      <vt:lpstr>Slide 3</vt:lpstr>
      <vt:lpstr>CASE STUDIES - https://linkedfinance.wordpress.com</vt:lpstr>
      <vt:lpstr>Slide 5</vt:lpstr>
      <vt:lpstr>Slide 6</vt:lpstr>
      <vt:lpstr>Slide 7</vt:lpstr>
      <vt:lpstr>Slide 8</vt:lpstr>
      <vt:lpstr>3 year PLAN!</vt:lpstr>
      <vt:lpstr>Next Step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LINKED FINANCE.COM</dc:title>
  <dc:creator>user</dc:creator>
  <cp:lastModifiedBy>Dubdesk</cp:lastModifiedBy>
  <cp:revision>6</cp:revision>
  <dcterms:modified xsi:type="dcterms:W3CDTF">2014-09-10T11:15:37Z</dcterms:modified>
</cp:coreProperties>
</file>