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78" r:id="rId3"/>
    <p:sldId id="277" r:id="rId4"/>
    <p:sldId id="276" r:id="rId5"/>
    <p:sldId id="279" r:id="rId6"/>
    <p:sldId id="270" r:id="rId7"/>
    <p:sldId id="283" r:id="rId8"/>
    <p:sldId id="280" r:id="rId9"/>
    <p:sldId id="28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647792F-7759-4B86-88C8-AF4DD9687DC4}" type="datetimeFigureOut">
              <a:rPr lang="en-IE" smtClean="0"/>
              <a:pPr/>
              <a:t>11/09/2014</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EC27531-094C-4937-97F9-3AB27FDAD0DC}"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389D40-5EF9-49C0-8549-62A532101ADB}" type="datetimeFigureOut">
              <a:rPr lang="en-IE" smtClean="0"/>
              <a:pPr/>
              <a:t>11/09/2014</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FC019DB-74FD-4FEC-9875-AFD1FDFD3E99}"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591C12-A375-4126-B018-3730E45FA39A}" type="slidenum">
              <a:rPr lang="en-IE" smtClean="0"/>
              <a:pPr/>
              <a:t>3</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591C12-A375-4126-B018-3730E45FA39A}" type="slidenum">
              <a:rPr lang="en-IE" smtClean="0"/>
              <a:pPr/>
              <a:t>4</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ispiece slide - norm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3A5FDF-396B-49AF-953B-9FC8434F4742}" type="datetimeFigureOut">
              <a:rPr lang="en-IE" smtClean="0"/>
              <a:pPr/>
              <a:t>11/09/2014</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4B1067-A8E3-475F-8410-82910C947892}"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ispiece slide - o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subTitle" idx="1"/>
          </p:nvPr>
        </p:nvSpPr>
        <p:spPr>
          <a:xfrm>
            <a:off x="1371600" y="4648200"/>
            <a:ext cx="7772400" cy="2209800"/>
          </a:xfrm>
        </p:spPr>
        <p:txBody>
          <a:bodyPr/>
          <a:lstStyle>
            <a:lvl1pPr marL="0" indent="0">
              <a:buFontTx/>
              <a:buNone/>
              <a:defRPr sz="2200">
                <a:solidFill>
                  <a:schemeClr val="tx1"/>
                </a:solidFill>
                <a:latin typeface="Arial"/>
              </a:defRPr>
            </a:lvl1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000" y="1828800"/>
            <a:ext cx="8460000" cy="4467600"/>
          </a:xfrm>
        </p:spPr>
        <p:txBody>
          <a:bodyPr/>
          <a:lstStyle>
            <a:lvl1pPr>
              <a:defRPr sz="2400">
                <a:solidFill>
                  <a:srgbClr val="1B1B5C"/>
                </a:solidFill>
                <a:latin typeface="Arial"/>
              </a:defRPr>
            </a:lvl1pPr>
            <a:lvl2pPr>
              <a:buClr>
                <a:srgbClr val="62AF36"/>
              </a:buClr>
              <a:buSzPct val="100000"/>
              <a:buFont typeface="Arial"/>
              <a:buChar char="•"/>
              <a:defRPr sz="2200">
                <a:solidFill>
                  <a:srgbClr val="1B1B5C"/>
                </a:solidFill>
                <a:latin typeface="Arial"/>
              </a:defRPr>
            </a:lvl2pPr>
            <a:lvl3pPr>
              <a:defRPr sz="2000">
                <a:solidFill>
                  <a:srgbClr val="1B1B5C"/>
                </a:solidFill>
                <a:latin typeface="Arial"/>
              </a:defRPr>
            </a:lvl3pPr>
            <a:lvl4pPr>
              <a:defRPr>
                <a:solidFill>
                  <a:srgbClr val="1B1B5C"/>
                </a:solidFill>
                <a:latin typeface="Arial"/>
              </a:defRPr>
            </a:lvl4pPr>
            <a:lvl5pPr>
              <a:buClr>
                <a:srgbClr val="62AF36"/>
              </a:buClr>
              <a:defRPr>
                <a:solidFill>
                  <a:srgbClr val="62AF36"/>
                </a:solidFill>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88000" y="1296000"/>
            <a:ext cx="8460000" cy="457200"/>
          </a:xfrm>
          <a:prstGeom prst="rect">
            <a:avLst/>
          </a:prstGeom>
          <a:noFill/>
          <a:ln w="9525">
            <a:noFill/>
            <a:miter lim="800000"/>
            <a:headEnd/>
            <a:tailEnd/>
          </a:ln>
        </p:spPr>
        <p:txBody>
          <a:bodyPr/>
          <a:lstStyle/>
          <a:p>
            <a:pPr lvl="0"/>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8000" y="1828800"/>
            <a:ext cx="8460000" cy="4478400"/>
          </a:xfrm>
        </p:spPr>
        <p:txBody>
          <a:bodyPr numCol="2" spcCol="72000"/>
          <a:lstStyle>
            <a:lvl1pPr marL="0" indent="0">
              <a:spcBef>
                <a:spcPts val="0"/>
              </a:spcBef>
              <a:buFontTx/>
              <a:buNone/>
              <a:defRPr sz="1600">
                <a:solidFill>
                  <a:srgbClr val="1B1B5C"/>
                </a:solidFill>
                <a:latin typeface="Arial"/>
              </a:defRPr>
            </a:lvl1pPr>
            <a:lvl2pPr>
              <a:spcBef>
                <a:spcPts val="0"/>
              </a:spcBef>
              <a:defRPr sz="1600">
                <a:solidFill>
                  <a:srgbClr val="1B1B5C"/>
                </a:solidFill>
                <a:latin typeface="Arial"/>
              </a:defRPr>
            </a:lvl2pPr>
            <a:lvl3pPr>
              <a:spcBef>
                <a:spcPts val="0"/>
              </a:spcBef>
              <a:defRPr sz="1600">
                <a:solidFill>
                  <a:srgbClr val="1B1B5C"/>
                </a:solidFill>
                <a:latin typeface="Arial"/>
              </a:defRPr>
            </a:lvl3pPr>
            <a:lvl4pPr>
              <a:spcBef>
                <a:spcPts val="0"/>
              </a:spcBef>
              <a:defRPr sz="1600">
                <a:solidFill>
                  <a:srgbClr val="1B1B5C"/>
                </a:solidFill>
                <a:latin typeface="Arial"/>
              </a:defRPr>
            </a:lvl4pPr>
            <a:lvl5pPr>
              <a:spcBef>
                <a:spcPts val="0"/>
              </a:spcBef>
              <a:defRPr sz="1600">
                <a:solidFill>
                  <a:srgbClr val="1B1B5C"/>
                </a:solidFill>
                <a:latin typeface="Arial"/>
              </a:defRPr>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8000" y="1296000"/>
            <a:ext cx="8460000" cy="4993200"/>
          </a:xfrm>
        </p:spPr>
        <p:txBody>
          <a:bodyPr anchor="t"/>
          <a:lstStyle>
            <a:lvl1pPr algn="l">
              <a:defRPr sz="3200">
                <a:solidFill>
                  <a:srgbClr val="62AF36"/>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00" y="5638800"/>
            <a:ext cx="8460000" cy="338400"/>
          </a:xfrm>
        </p:spPr>
        <p:txBody>
          <a:bodyPr anchor="b"/>
          <a:lstStyle>
            <a:lvl1pPr algn="l">
              <a:defRPr sz="1200" b="1" baseline="0">
                <a:solidFill>
                  <a:srgbClr val="10283C"/>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88000" y="1404000"/>
            <a:ext cx="8460000" cy="4237200"/>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88000" y="5990400"/>
            <a:ext cx="8460000" cy="352800"/>
          </a:xfrm>
        </p:spPr>
        <p:txBody>
          <a:bodyPr/>
          <a:lstStyle>
            <a:lvl1pPr marL="0" indent="0">
              <a:buNone/>
              <a:defRPr sz="900">
                <a:solidFill>
                  <a:srgbClr val="62AF36"/>
                </a:solidFill>
                <a:latin typeface="Arial"/>
              </a:defRPr>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d slide w ur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1295400"/>
            <a:ext cx="8461375" cy="457200"/>
          </a:xfrm>
          <a:prstGeom prst="rect">
            <a:avLst/>
          </a:prstGeom>
          <a:noFill/>
          <a:ln w="9525">
            <a:noFill/>
            <a:miter lim="800000"/>
            <a:headEnd/>
            <a:tailEnd/>
          </a:ln>
        </p:spPr>
        <p:txBody>
          <a:bodyPr vert="horz" wrap="square" lIns="0" tIns="45711" rIns="91423" bIns="45711" numCol="1" anchor="ctr" anchorCtr="0" compatLnSpc="1">
            <a:prstTxWarp prst="textNoShape">
              <a:avLst/>
            </a:prstTxWarp>
          </a:bodyPr>
          <a:lstStyle/>
          <a:p>
            <a:pPr lvl="0"/>
            <a:r>
              <a:rPr lang="en-US" smtClean="0"/>
              <a:t>Click to edit Master title style</a:t>
            </a:r>
            <a:endParaRPr lang="en-IE" smtClean="0"/>
          </a:p>
        </p:txBody>
      </p:sp>
      <p:sp>
        <p:nvSpPr>
          <p:cNvPr id="1027" name="Rectangle 3"/>
          <p:cNvSpPr>
            <a:spLocks noGrp="1" noChangeArrowheads="1"/>
          </p:cNvSpPr>
          <p:nvPr>
            <p:ph type="body" idx="1"/>
          </p:nvPr>
        </p:nvSpPr>
        <p:spPr bwMode="auto">
          <a:xfrm>
            <a:off x="287338" y="1828800"/>
            <a:ext cx="8461375" cy="4467225"/>
          </a:xfrm>
          <a:prstGeom prst="rect">
            <a:avLst/>
          </a:prstGeom>
          <a:noFill/>
          <a:ln w="9525">
            <a:noFill/>
            <a:miter lim="800000"/>
            <a:headEnd/>
            <a:tailEnd/>
          </a:ln>
        </p:spPr>
        <p:txBody>
          <a:bodyPr vert="horz" wrap="square" lIns="0" tIns="45711" rIns="91423" bIns="45711" numCol="1" anchor="t" anchorCtr="0" compatLnSpc="1">
            <a:prstTxWarp prst="textNoShape">
              <a:avLst/>
            </a:prstTxWarp>
          </a:bodyPr>
          <a:lstStyle/>
          <a:p>
            <a:pPr lvl="0"/>
            <a:r>
              <a:rPr lang="en-IE" smtClean="0"/>
              <a:t>Click to edit Master text styles</a:t>
            </a:r>
          </a:p>
          <a:p>
            <a:pPr lvl="2"/>
            <a:r>
              <a:rPr lang="en-IE" smtClean="0"/>
              <a:t>Second level</a:t>
            </a:r>
          </a:p>
          <a:p>
            <a:pPr lvl="3"/>
            <a:r>
              <a:rPr lang="en-IE" smtClean="0"/>
              <a:t>Third level</a:t>
            </a:r>
          </a:p>
          <a:p>
            <a:pPr lvl="4"/>
            <a:r>
              <a:rPr lang="en-IE" smtClean="0"/>
              <a:t>Fourth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2813" rtl="0" fontAlgn="base">
        <a:spcBef>
          <a:spcPct val="0"/>
        </a:spcBef>
        <a:spcAft>
          <a:spcPct val="0"/>
        </a:spcAft>
        <a:defRPr sz="2400" b="1">
          <a:solidFill>
            <a:srgbClr val="1B1B5C"/>
          </a:solidFill>
          <a:latin typeface="Arial"/>
          <a:ea typeface="MS PGothic" pitchFamily="34" charset="-128"/>
          <a:cs typeface="Geneva" charset="0"/>
        </a:defRPr>
      </a:lvl1pPr>
      <a:lvl2pPr algn="l" defTabSz="912813" rtl="0" fontAlgn="base">
        <a:spcBef>
          <a:spcPct val="0"/>
        </a:spcBef>
        <a:spcAft>
          <a:spcPct val="0"/>
        </a:spcAft>
        <a:defRPr sz="2400" b="1">
          <a:solidFill>
            <a:srgbClr val="1B1B5C"/>
          </a:solidFill>
          <a:latin typeface="Arial" pitchFamily="-28" charset="0"/>
          <a:ea typeface="MS PGothic" pitchFamily="34" charset="-128"/>
          <a:cs typeface="Geneva" charset="0"/>
        </a:defRPr>
      </a:lvl2pPr>
      <a:lvl3pPr algn="l" defTabSz="912813" rtl="0" fontAlgn="base">
        <a:spcBef>
          <a:spcPct val="0"/>
        </a:spcBef>
        <a:spcAft>
          <a:spcPct val="0"/>
        </a:spcAft>
        <a:defRPr sz="2400" b="1">
          <a:solidFill>
            <a:srgbClr val="1B1B5C"/>
          </a:solidFill>
          <a:latin typeface="Arial" pitchFamily="-28" charset="0"/>
          <a:ea typeface="MS PGothic" pitchFamily="34" charset="-128"/>
          <a:cs typeface="Geneva" charset="0"/>
        </a:defRPr>
      </a:lvl3pPr>
      <a:lvl4pPr algn="l" defTabSz="912813" rtl="0" fontAlgn="base">
        <a:spcBef>
          <a:spcPct val="0"/>
        </a:spcBef>
        <a:spcAft>
          <a:spcPct val="0"/>
        </a:spcAft>
        <a:defRPr sz="2400" b="1">
          <a:solidFill>
            <a:srgbClr val="1B1B5C"/>
          </a:solidFill>
          <a:latin typeface="Arial" pitchFamily="-28" charset="0"/>
          <a:ea typeface="MS PGothic" pitchFamily="34" charset="-128"/>
          <a:cs typeface="Geneva" charset="0"/>
        </a:defRPr>
      </a:lvl4pPr>
      <a:lvl5pPr algn="l" defTabSz="912813" rtl="0" fontAlgn="base">
        <a:spcBef>
          <a:spcPct val="0"/>
        </a:spcBef>
        <a:spcAft>
          <a:spcPct val="0"/>
        </a:spcAft>
        <a:defRPr sz="2400" b="1">
          <a:solidFill>
            <a:srgbClr val="1B1B5C"/>
          </a:solidFill>
          <a:latin typeface="Arial" pitchFamily="-28"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p:titleStyle>
    <p:bodyStyle>
      <a:lvl1pPr marL="341313" indent="-341313" algn="l" defTabSz="912813" rtl="0" fontAlgn="base">
        <a:spcBef>
          <a:spcPct val="20000"/>
        </a:spcBef>
        <a:spcAft>
          <a:spcPct val="0"/>
        </a:spcAft>
        <a:buSzPct val="95000"/>
        <a:buChar char="•"/>
        <a:defRPr sz="2200">
          <a:solidFill>
            <a:srgbClr val="10283C"/>
          </a:solidFill>
          <a:latin typeface="Arial"/>
          <a:ea typeface="MS PGothic" pitchFamily="34" charset="-128"/>
          <a:cs typeface="Geneva" charset="0"/>
        </a:defRPr>
      </a:lvl1pPr>
      <a:lvl2pPr marL="741363" indent="-284163" algn="l" defTabSz="912813" rtl="0" fontAlgn="base">
        <a:spcBef>
          <a:spcPct val="20000"/>
        </a:spcBef>
        <a:spcAft>
          <a:spcPct val="0"/>
        </a:spcAft>
        <a:buSzPct val="95000"/>
        <a:buFont typeface="Times" pitchFamily="18" charset="0"/>
        <a:buChar char="–"/>
        <a:defRPr sz="2600">
          <a:solidFill>
            <a:srgbClr val="FCDE8D"/>
          </a:solidFill>
          <a:latin typeface="ITCFranklinGothic LT Book" charset="0"/>
          <a:ea typeface="Geneva" charset="0"/>
          <a:cs typeface="Geneva" charset="0"/>
        </a:defRPr>
      </a:lvl2pPr>
      <a:lvl3pPr marL="1141413" indent="-228600" algn="l" defTabSz="912813" rtl="0" fontAlgn="base">
        <a:spcBef>
          <a:spcPct val="20000"/>
        </a:spcBef>
        <a:spcAft>
          <a:spcPct val="0"/>
        </a:spcAft>
        <a:buClr>
          <a:srgbClr val="62AF36"/>
        </a:buClr>
        <a:buSzPct val="100000"/>
        <a:buFont typeface="Times" pitchFamily="18" charset="0"/>
        <a:buChar char="•"/>
        <a:defRPr sz="2100">
          <a:solidFill>
            <a:srgbClr val="10283C"/>
          </a:solidFill>
          <a:latin typeface="ITCFranklinGothic LT Book" charset="0"/>
          <a:ea typeface="Geneva" pitchFamily="-8" charset="-128"/>
          <a:cs typeface="Geneva" charset="0"/>
        </a:defRPr>
      </a:lvl3pPr>
      <a:lvl4pPr marL="1600200" indent="-228600" algn="l" defTabSz="912813" rtl="0" fontAlgn="base">
        <a:spcBef>
          <a:spcPct val="20000"/>
        </a:spcBef>
        <a:spcAft>
          <a:spcPct val="0"/>
        </a:spcAft>
        <a:buClr>
          <a:srgbClr val="62AF36"/>
        </a:buClr>
        <a:buSzPct val="100000"/>
        <a:buFont typeface="Times" pitchFamily="18" charset="0"/>
        <a:buChar char="•"/>
        <a:defRPr sz="2000" i="1">
          <a:solidFill>
            <a:srgbClr val="10283C"/>
          </a:solidFill>
          <a:latin typeface="ITCFranklinGothic LT Book" charset="0"/>
          <a:ea typeface="Geneva" pitchFamily="-8" charset="-128"/>
          <a:cs typeface="Geneva" charset="0"/>
        </a:defRPr>
      </a:lvl4pPr>
      <a:lvl5pPr marL="2055813" indent="-228600" algn="l" defTabSz="912813" rtl="0" fontAlgn="base">
        <a:spcBef>
          <a:spcPct val="20000"/>
        </a:spcBef>
        <a:spcAft>
          <a:spcPct val="0"/>
        </a:spcAft>
        <a:buClr>
          <a:srgbClr val="62AF36"/>
        </a:buClr>
        <a:buSzPct val="100000"/>
        <a:buFont typeface="Times" pitchFamily="18" charset="0"/>
        <a:buChar char="•"/>
        <a:defRPr sz="2000">
          <a:solidFill>
            <a:srgbClr val="10283C"/>
          </a:solidFill>
          <a:latin typeface="ITCFranklinGothic LT Book" charset="0"/>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7772400" cy="1470025"/>
          </a:xfrm>
        </p:spPr>
        <p:txBody>
          <a:bodyPr/>
          <a:lstStyle/>
          <a:p>
            <a:r>
              <a:rPr lang="en-IE" sz="3200" dirty="0" smtClean="0"/>
              <a:t>Finance4Growth</a:t>
            </a:r>
            <a:br>
              <a:rPr lang="en-IE" sz="3200" dirty="0" smtClean="0"/>
            </a:br>
            <a:r>
              <a:rPr lang="en-IE" sz="3200" dirty="0" smtClean="0"/>
              <a:t>                </a:t>
            </a:r>
            <a:r>
              <a:rPr lang="en-IE" sz="1800" dirty="0" smtClean="0"/>
              <a:t>1-9-14</a:t>
            </a:r>
            <a:endParaRPr lang="en-IE" sz="3200" dirty="0"/>
          </a:p>
        </p:txBody>
      </p:sp>
      <p:sp>
        <p:nvSpPr>
          <p:cNvPr id="4" name="Subtitle 3"/>
          <p:cNvSpPr>
            <a:spLocks noGrp="1"/>
          </p:cNvSpPr>
          <p:nvPr>
            <p:ph type="subTitle" idx="1"/>
          </p:nvPr>
        </p:nvSpPr>
        <p:spPr>
          <a:xfrm>
            <a:off x="6012160" y="4293096"/>
            <a:ext cx="2952328" cy="838944"/>
          </a:xfrm>
        </p:spPr>
        <p:txBody>
          <a:bodyPr/>
          <a:lstStyle/>
          <a:p>
            <a:r>
              <a:rPr lang="en-IE" dirty="0" smtClean="0"/>
              <a:t>Dr. Lorcán Ó hÓbáin</a:t>
            </a:r>
          </a:p>
          <a:p>
            <a:r>
              <a:rPr lang="en-IE" dirty="0" smtClean="0"/>
              <a:t>Niamh Desmond </a:t>
            </a:r>
            <a:endParaRPr lang="en-IE"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E" dirty="0" smtClean="0"/>
              <a:t/>
            </a:r>
            <a:br>
              <a:rPr lang="en-IE" dirty="0" smtClean="0"/>
            </a:br>
            <a:r>
              <a:rPr lang="en-IE" dirty="0" smtClean="0">
                <a:solidFill>
                  <a:srgbClr val="002060"/>
                </a:solidFill>
                <a:latin typeface="Calibri" pitchFamily="34" charset="0"/>
              </a:rPr>
              <a:t/>
            </a:r>
            <a:br>
              <a:rPr lang="en-IE" dirty="0" smtClean="0">
                <a:solidFill>
                  <a:srgbClr val="002060"/>
                </a:solidFill>
                <a:latin typeface="Calibri" pitchFamily="34" charset="0"/>
              </a:rPr>
            </a:br>
            <a:r>
              <a:rPr lang="en-IE" dirty="0" smtClean="0">
                <a:solidFill>
                  <a:srgbClr val="002060"/>
                </a:solidFill>
                <a:latin typeface="Calibri" pitchFamily="34" charset="0"/>
              </a:rPr>
              <a:t>“</a:t>
            </a:r>
            <a:r>
              <a:rPr lang="en-IE" sz="3600" b="0" i="1" dirty="0" smtClean="0">
                <a:solidFill>
                  <a:srgbClr val="002060"/>
                </a:solidFill>
                <a:latin typeface="Calibri" pitchFamily="34" charset="0"/>
              </a:rPr>
              <a:t>A programme designed to help business owners to improve their capabilities in presenting their business case when seeking to raise finance for their firm</a:t>
            </a:r>
            <a:r>
              <a:rPr lang="en-IE" sz="3600" b="0" dirty="0" smtClean="0">
                <a:solidFill>
                  <a:srgbClr val="002060"/>
                </a:solidFill>
                <a:latin typeface="Calibri" pitchFamily="34" charset="0"/>
              </a:rPr>
              <a:t>.</a:t>
            </a:r>
            <a:r>
              <a:rPr lang="en-IE" dirty="0" smtClean="0">
                <a:solidFill>
                  <a:srgbClr val="002060"/>
                </a:solidFill>
                <a:latin typeface="Calibri" pitchFamily="34" charset="0"/>
              </a:rPr>
              <a:t>”</a:t>
            </a:r>
          </a:p>
        </p:txBody>
      </p:sp>
      <p:pic>
        <p:nvPicPr>
          <p:cNvPr id="7" name="Picture 6" descr="finance4g title.png"/>
          <p:cNvPicPr>
            <a:picLocks noChangeAspect="1"/>
          </p:cNvPicPr>
          <p:nvPr/>
        </p:nvPicPr>
        <p:blipFill>
          <a:blip r:embed="rId2" cstate="print"/>
          <a:stretch>
            <a:fillRect/>
          </a:stretch>
        </p:blipFill>
        <p:spPr>
          <a:xfrm>
            <a:off x="0" y="-27384"/>
            <a:ext cx="9144000" cy="18864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confidence.jpg"/>
          <p:cNvPicPr>
            <a:picLocks noGrp="1" noChangeAspect="1"/>
          </p:cNvPicPr>
          <p:nvPr>
            <p:ph idx="1"/>
          </p:nvPr>
        </p:nvPicPr>
        <p:blipFill>
          <a:blip r:embed="rId3" cstate="print"/>
          <a:srcRect/>
          <a:stretch>
            <a:fillRect/>
          </a:stretch>
        </p:blipFill>
        <p:spPr>
          <a:xfrm>
            <a:off x="5580063" y="2116138"/>
            <a:ext cx="2986087" cy="1944687"/>
          </a:xfrm>
        </p:spPr>
      </p:pic>
      <p:sp>
        <p:nvSpPr>
          <p:cNvPr id="10243" name="Title 2"/>
          <p:cNvSpPr>
            <a:spLocks noGrp="1"/>
          </p:cNvSpPr>
          <p:nvPr>
            <p:ph type="title"/>
          </p:nvPr>
        </p:nvSpPr>
        <p:spPr>
          <a:xfrm>
            <a:off x="287338" y="838200"/>
            <a:ext cx="8461375" cy="457200"/>
          </a:xfrm>
        </p:spPr>
        <p:txBody>
          <a:bodyPr/>
          <a:lstStyle/>
          <a:p>
            <a:r>
              <a:rPr lang="en-IE" dirty="0" smtClean="0">
                <a:latin typeface="Calibri" pitchFamily="34" charset="0"/>
                <a:cs typeface="Geneva"/>
              </a:rPr>
              <a:t>Confidence</a:t>
            </a:r>
            <a:r>
              <a:rPr lang="en-IE" dirty="0" smtClean="0">
                <a:latin typeface="Arial" pitchFamily="34" charset="0"/>
                <a:cs typeface="Geneva"/>
              </a:rPr>
              <a:t> </a:t>
            </a:r>
            <a:endParaRPr lang="en-US" dirty="0" smtClean="0">
              <a:latin typeface="Arial" pitchFamily="34" charset="0"/>
              <a:cs typeface="Geneva"/>
            </a:endParaRPr>
          </a:p>
        </p:txBody>
      </p:sp>
      <p:sp>
        <p:nvSpPr>
          <p:cNvPr id="10244" name="Rectangle 4"/>
          <p:cNvSpPr>
            <a:spLocks noChangeArrowheads="1"/>
          </p:cNvSpPr>
          <p:nvPr/>
        </p:nvSpPr>
        <p:spPr bwMode="auto">
          <a:xfrm>
            <a:off x="287338" y="1752600"/>
            <a:ext cx="4789487" cy="3046988"/>
          </a:xfrm>
          <a:prstGeom prst="rect">
            <a:avLst/>
          </a:prstGeom>
          <a:noFill/>
          <a:ln w="9525">
            <a:noFill/>
            <a:miter lim="800000"/>
            <a:headEnd/>
            <a:tailEnd/>
          </a:ln>
        </p:spPr>
        <p:txBody>
          <a:bodyPr>
            <a:spAutoFit/>
          </a:bodyPr>
          <a:lstStyle/>
          <a:p>
            <a:endParaRPr lang="en-US" sz="2400" b="1" dirty="0">
              <a:solidFill>
                <a:srgbClr val="1B1B5C"/>
              </a:solidFill>
              <a:latin typeface="Calibri" pitchFamily="34" charset="0"/>
              <a:ea typeface="Geneva"/>
              <a:cs typeface="Geneva"/>
            </a:endParaRPr>
          </a:p>
          <a:p>
            <a:r>
              <a:rPr lang="en-US" sz="2400" dirty="0" smtClean="0">
                <a:solidFill>
                  <a:srgbClr val="1B1B5C"/>
                </a:solidFill>
                <a:latin typeface="Calibri" pitchFamily="34" charset="0"/>
                <a:ea typeface="Geneva"/>
                <a:cs typeface="Geneva"/>
              </a:rPr>
              <a:t>“</a:t>
            </a:r>
            <a:r>
              <a:rPr lang="en-IE" sz="2400" dirty="0" smtClean="0">
                <a:solidFill>
                  <a:srgbClr val="1B1B5C"/>
                </a:solidFill>
                <a:latin typeface="Calibri" pitchFamily="34" charset="0"/>
                <a:ea typeface="Geneva"/>
                <a:cs typeface="Geneva"/>
              </a:rPr>
              <a:t>We were very happy with  the session. We got  into a lot of detail and he could answer all our specific questions, I’d delighted we went along.”</a:t>
            </a:r>
            <a:endParaRPr lang="en-US" sz="2400" dirty="0" smtClean="0">
              <a:solidFill>
                <a:srgbClr val="1B1B5C"/>
              </a:solidFill>
              <a:latin typeface="Calibri" pitchFamily="34" charset="0"/>
              <a:ea typeface="Geneva"/>
              <a:cs typeface="Geneva"/>
            </a:endParaRPr>
          </a:p>
          <a:p>
            <a:endParaRPr lang="en-US" sz="2400" b="1" dirty="0" smtClean="0">
              <a:solidFill>
                <a:srgbClr val="1B1B5C"/>
              </a:solidFill>
              <a:latin typeface="Calibri" pitchFamily="34" charset="0"/>
              <a:ea typeface="Geneva"/>
              <a:cs typeface="Geneva"/>
            </a:endParaRPr>
          </a:p>
          <a:p>
            <a:r>
              <a:rPr lang="en-US" sz="2400" b="1" dirty="0" smtClean="0">
                <a:solidFill>
                  <a:srgbClr val="1B1B5C"/>
                </a:solidFill>
                <a:latin typeface="Calibri" pitchFamily="34" charset="0"/>
                <a:ea typeface="Geneva"/>
                <a:cs typeface="Geneva"/>
              </a:rPr>
              <a:t>Sinead, Retailer </a:t>
            </a:r>
            <a:endParaRPr lang="en-US" sz="2400" b="1" dirty="0">
              <a:solidFill>
                <a:srgbClr val="1B1B5C"/>
              </a:solidFill>
              <a:latin typeface="Calibri" pitchFamily="34" charset="0"/>
              <a:ea typeface="Geneva"/>
              <a:cs typeface="Geneva"/>
            </a:endParaRPr>
          </a:p>
        </p:txBody>
      </p:sp>
      <p:pic>
        <p:nvPicPr>
          <p:cNvPr id="5" name="Picture 4" descr="finance4g title.png"/>
          <p:cNvPicPr>
            <a:picLocks noChangeAspect="1"/>
          </p:cNvPicPr>
          <p:nvPr/>
        </p:nvPicPr>
        <p:blipFill>
          <a:blip r:embed="rId4" cstate="print"/>
          <a:stretch>
            <a:fillRect/>
          </a:stretch>
        </p:blipFill>
        <p:spPr>
          <a:xfrm>
            <a:off x="0" y="-27384"/>
            <a:ext cx="9144000" cy="1886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 calcmode="lin" valueType="num">
                                      <p:cBhvr additive="base">
                                        <p:cTn id="7"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4">
                                            <p:txEl>
                                              <p:pRg st="3" end="3"/>
                                            </p:txEl>
                                          </p:spTgt>
                                        </p:tgtEl>
                                        <p:attrNameLst>
                                          <p:attrName>style.visibility</p:attrName>
                                        </p:attrNameLst>
                                      </p:cBhvr>
                                      <p:to>
                                        <p:strVal val="visible"/>
                                      </p:to>
                                    </p:set>
                                    <p:anim calcmode="lin" valueType="num">
                                      <p:cBhvr additive="base">
                                        <p:cTn id="11" dur="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4">
                                            <p:txEl>
                                              <p:pRg st="1" end="1"/>
                                            </p:txEl>
                                          </p:spTgt>
                                        </p:tgtEl>
                                        <p:attrNameLst>
                                          <p:attrName>style.visibility</p:attrName>
                                        </p:attrNameLst>
                                      </p:cBhvr>
                                      <p:to>
                                        <p:strVal val="visible"/>
                                      </p:to>
                                    </p:set>
                                    <p:anim calcmode="lin" valueType="num">
                                      <p:cBhvr additive="base">
                                        <p:cTn id="15"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 calcmode="lin" valueType="num">
                                      <p:cBhvr additive="base">
                                        <p:cTn id="19" dur="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287338" y="838200"/>
            <a:ext cx="8461375" cy="457200"/>
          </a:xfrm>
        </p:spPr>
        <p:txBody>
          <a:bodyPr/>
          <a:lstStyle/>
          <a:p>
            <a:r>
              <a:rPr lang="en-IE" dirty="0" smtClean="0">
                <a:latin typeface="Calibri" pitchFamily="34" charset="0"/>
                <a:cs typeface="Geneva"/>
              </a:rPr>
              <a:t>Confidence</a:t>
            </a:r>
            <a:r>
              <a:rPr lang="en-IE" dirty="0" smtClean="0">
                <a:latin typeface="Arial" pitchFamily="34" charset="0"/>
                <a:cs typeface="Geneva"/>
              </a:rPr>
              <a:t> </a:t>
            </a:r>
            <a:endParaRPr lang="en-US" dirty="0" smtClean="0">
              <a:latin typeface="Arial" pitchFamily="34" charset="0"/>
              <a:cs typeface="Geneva"/>
            </a:endParaRPr>
          </a:p>
        </p:txBody>
      </p:sp>
      <p:sp>
        <p:nvSpPr>
          <p:cNvPr id="10244" name="Rectangle 4"/>
          <p:cNvSpPr>
            <a:spLocks noChangeArrowheads="1"/>
          </p:cNvSpPr>
          <p:nvPr/>
        </p:nvSpPr>
        <p:spPr bwMode="auto">
          <a:xfrm>
            <a:off x="287338" y="1752600"/>
            <a:ext cx="8461126" cy="4154984"/>
          </a:xfrm>
          <a:prstGeom prst="rect">
            <a:avLst/>
          </a:prstGeom>
          <a:noFill/>
          <a:ln w="9525">
            <a:noFill/>
            <a:miter lim="800000"/>
            <a:headEnd/>
            <a:tailEnd/>
          </a:ln>
        </p:spPr>
        <p:txBody>
          <a:bodyPr wrap="square">
            <a:spAutoFit/>
          </a:bodyPr>
          <a:lstStyle/>
          <a:p>
            <a:endParaRPr lang="en-US" sz="2400" b="1" dirty="0">
              <a:solidFill>
                <a:schemeClr val="bg2"/>
              </a:solidFill>
              <a:latin typeface="Calibri" pitchFamily="34" charset="0"/>
              <a:ea typeface="Geneva"/>
              <a:cs typeface="Geneva"/>
            </a:endParaRPr>
          </a:p>
          <a:p>
            <a:pPr algn="ctr"/>
            <a:r>
              <a:rPr lang="en-US" sz="2400" b="1" dirty="0" smtClean="0">
                <a:solidFill>
                  <a:schemeClr val="bg2"/>
                </a:solidFill>
              </a:rPr>
              <a:t>“</a:t>
            </a:r>
            <a:r>
              <a:rPr lang="en-IE" sz="2400" b="1" dirty="0" smtClean="0">
                <a:solidFill>
                  <a:schemeClr val="bg2"/>
                </a:solidFill>
              </a:rPr>
              <a:t>...</a:t>
            </a:r>
            <a:r>
              <a:rPr lang="en-IE" sz="2400" dirty="0" smtClean="0">
                <a:solidFill>
                  <a:schemeClr val="bg2"/>
                </a:solidFill>
              </a:rPr>
              <a:t>I was in the process of applying for funding and was struggling to get the application to completion stage. Niamh’s help and the mentor I was assigned were crucial to me submitting an application that met with the criteria required. It was an extremely valuable learning process, the mentor was extremely dedicated and committed, exceeded my expectations and certainly went the extra mile in assisting me with the application”. </a:t>
            </a:r>
          </a:p>
          <a:p>
            <a:endParaRPr lang="en-US" sz="2400" b="1" dirty="0" smtClean="0">
              <a:solidFill>
                <a:srgbClr val="1B1B5C"/>
              </a:solidFill>
              <a:latin typeface="Calibri" pitchFamily="34" charset="0"/>
              <a:ea typeface="Geneva"/>
              <a:cs typeface="Geneva"/>
            </a:endParaRPr>
          </a:p>
          <a:p>
            <a:r>
              <a:rPr lang="en-US" sz="2400" b="1" dirty="0" smtClean="0">
                <a:solidFill>
                  <a:srgbClr val="1B1B5C"/>
                </a:solidFill>
                <a:latin typeface="Calibri" pitchFamily="34" charset="0"/>
                <a:ea typeface="Geneva"/>
                <a:cs typeface="Geneva"/>
              </a:rPr>
              <a:t>Noreen</a:t>
            </a:r>
            <a:r>
              <a:rPr lang="en-US" sz="2400" b="1" dirty="0" smtClean="0">
                <a:solidFill>
                  <a:schemeClr val="bg2"/>
                </a:solidFill>
                <a:latin typeface="Calibri" pitchFamily="34" charset="0"/>
                <a:ea typeface="Geneva"/>
                <a:cs typeface="Geneva"/>
              </a:rPr>
              <a:t>, </a:t>
            </a:r>
            <a:r>
              <a:rPr lang="en-US" sz="2400" b="1" dirty="0" smtClean="0">
                <a:solidFill>
                  <a:schemeClr val="bg2"/>
                </a:solidFill>
              </a:rPr>
              <a:t>Hibernia  Study Abroad</a:t>
            </a:r>
            <a:endParaRPr lang="en-US" sz="2400" b="1" dirty="0">
              <a:solidFill>
                <a:schemeClr val="bg2"/>
              </a:solidFill>
              <a:latin typeface="Calibri" pitchFamily="34" charset="0"/>
              <a:ea typeface="Geneva"/>
              <a:cs typeface="Geneva"/>
            </a:endParaRPr>
          </a:p>
        </p:txBody>
      </p:sp>
      <p:pic>
        <p:nvPicPr>
          <p:cNvPr id="5" name="Picture 4" descr="finance4g title.png"/>
          <p:cNvPicPr>
            <a:picLocks noChangeAspect="1"/>
          </p:cNvPicPr>
          <p:nvPr/>
        </p:nvPicPr>
        <p:blipFill>
          <a:blip r:embed="rId3" cstate="print"/>
          <a:stretch>
            <a:fillRect/>
          </a:stretch>
        </p:blipFill>
        <p:spPr>
          <a:xfrm>
            <a:off x="0" y="-27384"/>
            <a:ext cx="9144000" cy="1886430"/>
          </a:xfrm>
          <a:prstGeom prst="rect">
            <a:avLst/>
          </a:prstGeom>
        </p:spPr>
      </p:pic>
      <p:sp>
        <p:nvSpPr>
          <p:cNvPr id="6" name="Content Placeholder 5"/>
          <p:cNvSpPr>
            <a:spLocks noGrp="1"/>
          </p:cNvSpPr>
          <p:nvPr>
            <p:ph idx="1"/>
          </p:nvPr>
        </p:nvSpPr>
        <p:spPr>
          <a:xfrm>
            <a:off x="288000" y="1828800"/>
            <a:ext cx="8460000" cy="3472408"/>
          </a:xfrm>
        </p:spPr>
        <p:txBody>
          <a:bodyPr/>
          <a:lstStyle/>
          <a:p>
            <a:pPr>
              <a:buNone/>
            </a:pP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xEl>
                                              <p:pRg st="3" end="3"/>
                                            </p:txEl>
                                          </p:spTgt>
                                        </p:tgtEl>
                                        <p:attrNameLst>
                                          <p:attrName>style.visibility</p:attrName>
                                        </p:attrNameLst>
                                      </p:cBhvr>
                                      <p:to>
                                        <p:strVal val="visible"/>
                                      </p:to>
                                    </p:set>
                                    <p:anim calcmode="lin" valueType="num">
                                      <p:cBhvr additive="base">
                                        <p:cTn id="7" dur="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4">
                                            <p:txEl>
                                              <p:pRg st="3" end="3"/>
                                            </p:txEl>
                                          </p:spTgt>
                                        </p:tgtEl>
                                        <p:attrNameLst>
                                          <p:attrName>style.visibility</p:attrName>
                                        </p:attrNameLst>
                                      </p:cBhvr>
                                      <p:to>
                                        <p:strVal val="visible"/>
                                      </p:to>
                                    </p:set>
                                    <p:anim calcmode="lin" valueType="num">
                                      <p:cBhvr additive="base">
                                        <p:cTn id="11" dur="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E" dirty="0" smtClean="0">
                <a:solidFill>
                  <a:srgbClr val="002060"/>
                </a:solidFill>
                <a:latin typeface="Calibri" pitchFamily="34" charset="0"/>
              </a:rPr>
              <a:t/>
            </a:r>
            <a:br>
              <a:rPr lang="en-IE" dirty="0" smtClean="0">
                <a:solidFill>
                  <a:srgbClr val="002060"/>
                </a:solidFill>
                <a:latin typeface="Calibri" pitchFamily="34" charset="0"/>
              </a:rPr>
            </a:br>
            <a:r>
              <a:rPr lang="en-IE" dirty="0" smtClean="0">
                <a:solidFill>
                  <a:srgbClr val="002060"/>
                </a:solidFill>
                <a:latin typeface="Calibri" pitchFamily="34" charset="0"/>
              </a:rPr>
              <a:t/>
            </a:r>
            <a:br>
              <a:rPr lang="en-IE" dirty="0" smtClean="0">
                <a:solidFill>
                  <a:srgbClr val="002060"/>
                </a:solidFill>
                <a:latin typeface="Calibri" pitchFamily="34" charset="0"/>
              </a:rPr>
            </a:br>
            <a:r>
              <a:rPr lang="en-IE" dirty="0" smtClean="0">
                <a:solidFill>
                  <a:srgbClr val="002060"/>
                </a:solidFill>
                <a:latin typeface="Calibri" pitchFamily="34" charset="0"/>
              </a:rPr>
              <a:t>“</a:t>
            </a:r>
            <a:r>
              <a:rPr lang="en-US" sz="3600" b="0" i="1" dirty="0" smtClean="0">
                <a:solidFill>
                  <a:srgbClr val="002060"/>
                </a:solidFill>
                <a:latin typeface="Calibri" pitchFamily="34" charset="0"/>
              </a:rPr>
              <a:t>Established small to medium companies who want to raise finance to grow their business</a:t>
            </a:r>
            <a:r>
              <a:rPr lang="en-IE" dirty="0" smtClean="0">
                <a:solidFill>
                  <a:srgbClr val="002060"/>
                </a:solidFill>
                <a:latin typeface="Calibri" pitchFamily="34" charset="0"/>
              </a:rPr>
              <a:t>”</a:t>
            </a:r>
          </a:p>
        </p:txBody>
      </p:sp>
      <p:pic>
        <p:nvPicPr>
          <p:cNvPr id="4" name="Picture 3" descr="finance4g title.png"/>
          <p:cNvPicPr>
            <a:picLocks noChangeAspect="1"/>
          </p:cNvPicPr>
          <p:nvPr/>
        </p:nvPicPr>
        <p:blipFill>
          <a:blip r:embed="rId2" cstate="print"/>
          <a:stretch>
            <a:fillRect/>
          </a:stretch>
        </p:blipFill>
        <p:spPr>
          <a:xfrm>
            <a:off x="0" y="-27384"/>
            <a:ext cx="9144000" cy="18864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dirty="0" smtClean="0"/>
          </a:p>
          <a:p>
            <a:r>
              <a:rPr lang="en-IE" dirty="0" smtClean="0"/>
              <a:t>Free </a:t>
            </a:r>
            <a:r>
              <a:rPr lang="en-IE" dirty="0" smtClean="0"/>
              <a:t>2 hour mentoring session (without commitment)</a:t>
            </a:r>
          </a:p>
          <a:p>
            <a:endParaRPr lang="en-IE" dirty="0" smtClean="0"/>
          </a:p>
          <a:p>
            <a:r>
              <a:rPr lang="en-IE" dirty="0" smtClean="0"/>
              <a:t>Option to commit to programme balance</a:t>
            </a:r>
          </a:p>
          <a:p>
            <a:pPr lvl="1"/>
            <a:r>
              <a:rPr lang="en-IE" dirty="0" smtClean="0"/>
              <a:t>1 full workshop based day</a:t>
            </a:r>
          </a:p>
          <a:p>
            <a:pPr lvl="1"/>
            <a:r>
              <a:rPr lang="en-IE" dirty="0" smtClean="0"/>
              <a:t>1 x 2 hour mentoring session follow-up</a:t>
            </a:r>
          </a:p>
          <a:p>
            <a:pPr lvl="1"/>
            <a:r>
              <a:rPr lang="en-IE" dirty="0" smtClean="0"/>
              <a:t>Fee of € 200 plus VAT</a:t>
            </a:r>
          </a:p>
          <a:p>
            <a:pPr lvl="1"/>
            <a:endParaRPr lang="en-IE" dirty="0" smtClean="0"/>
          </a:p>
        </p:txBody>
      </p:sp>
      <p:sp>
        <p:nvSpPr>
          <p:cNvPr id="3" name="Title 2"/>
          <p:cNvSpPr>
            <a:spLocks noGrp="1"/>
          </p:cNvSpPr>
          <p:nvPr>
            <p:ph type="title"/>
          </p:nvPr>
        </p:nvSpPr>
        <p:spPr/>
        <p:txBody>
          <a:bodyPr/>
          <a:lstStyle/>
          <a:p>
            <a:r>
              <a:rPr lang="en-IE" dirty="0" smtClean="0"/>
              <a:t>Finance4Growth</a:t>
            </a:r>
            <a:endParaRPr lang="en-IE" dirty="0"/>
          </a:p>
        </p:txBody>
      </p:sp>
      <p:pic>
        <p:nvPicPr>
          <p:cNvPr id="4" name="Picture 3" descr="finance4g title.png"/>
          <p:cNvPicPr>
            <a:picLocks noChangeAspect="1"/>
          </p:cNvPicPr>
          <p:nvPr/>
        </p:nvPicPr>
        <p:blipFill>
          <a:blip r:embed="rId2" cstate="print"/>
          <a:stretch>
            <a:fillRect/>
          </a:stretch>
        </p:blipFill>
        <p:spPr>
          <a:xfrm>
            <a:off x="0" y="-27384"/>
            <a:ext cx="9144000" cy="1886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pic>
        <p:nvPicPr>
          <p:cNvPr id="3074" name="Picture 2"/>
          <p:cNvPicPr>
            <a:picLocks noGrp="1" noChangeAspect="1" noChangeArrowheads="1"/>
          </p:cNvPicPr>
          <p:nvPr>
            <p:ph idx="1"/>
          </p:nvPr>
        </p:nvPicPr>
        <p:blipFill>
          <a:blip r:embed="rId2" cstate="print"/>
          <a:srcRect/>
          <a:stretch>
            <a:fillRect/>
          </a:stretch>
        </p:blipFill>
        <p:spPr bwMode="auto">
          <a:xfrm>
            <a:off x="1043608" y="2708920"/>
            <a:ext cx="6721292" cy="2330375"/>
          </a:xfrm>
          <a:prstGeom prst="rect">
            <a:avLst/>
          </a:prstGeom>
          <a:noFill/>
          <a:ln w="9525">
            <a:noFill/>
            <a:miter lim="800000"/>
            <a:headEnd/>
            <a:tailEnd/>
          </a:ln>
        </p:spPr>
      </p:pic>
      <p:pic>
        <p:nvPicPr>
          <p:cNvPr id="5" name="Picture 4" descr="finance4g title.png"/>
          <p:cNvPicPr>
            <a:picLocks noChangeAspect="1"/>
          </p:cNvPicPr>
          <p:nvPr/>
        </p:nvPicPr>
        <p:blipFill>
          <a:blip r:embed="rId3" cstate="print"/>
          <a:stretch>
            <a:fillRect/>
          </a:stretch>
        </p:blipFill>
        <p:spPr>
          <a:xfrm>
            <a:off x="0" y="-27384"/>
            <a:ext cx="9144000" cy="18864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To Access – log onto </a:t>
            </a:r>
            <a:r>
              <a:rPr lang="en-IE" dirty="0" err="1" smtClean="0"/>
              <a:t>www.managementworks.ie</a:t>
            </a:r>
            <a:endParaRPr lang="en-I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87338" y="2015196"/>
            <a:ext cx="8461375" cy="409443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87338" y="2054237"/>
            <a:ext cx="8461375" cy="40163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anagementWorks">
  <a:themeElements>
    <a:clrScheme name="finuas 1">
      <a:dk1>
        <a:srgbClr val="10283C"/>
      </a:dk1>
      <a:lt1>
        <a:srgbClr val="FFFFFF"/>
      </a:lt1>
      <a:dk2>
        <a:srgbClr val="62AF36"/>
      </a:dk2>
      <a:lt2>
        <a:srgbClr val="FFFFFF"/>
      </a:lt2>
      <a:accent1>
        <a:srgbClr val="40A2DB"/>
      </a:accent1>
      <a:accent2>
        <a:srgbClr val="F6D625"/>
      </a:accent2>
      <a:accent3>
        <a:srgbClr val="A5A8A7"/>
      </a:accent3>
      <a:accent4>
        <a:srgbClr val="DADADA"/>
      </a:accent4>
      <a:accent5>
        <a:srgbClr val="306CA0"/>
      </a:accent5>
      <a:accent6>
        <a:srgbClr val="A9DB8A"/>
      </a:accent6>
      <a:hlink>
        <a:srgbClr val="62AF36"/>
      </a:hlink>
      <a:folHlink>
        <a:srgbClr val="95AF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uas 1">
    <a:dk1>
      <a:srgbClr val="10283C"/>
    </a:dk1>
    <a:lt1>
      <a:srgbClr val="FFFFFF"/>
    </a:lt1>
    <a:dk2>
      <a:srgbClr val="62AF36"/>
    </a:dk2>
    <a:lt2>
      <a:srgbClr val="FFFFFF"/>
    </a:lt2>
    <a:accent1>
      <a:srgbClr val="40A2DB"/>
    </a:accent1>
    <a:accent2>
      <a:srgbClr val="F6D625"/>
    </a:accent2>
    <a:accent3>
      <a:srgbClr val="A5A8A7"/>
    </a:accent3>
    <a:accent4>
      <a:srgbClr val="DADADA"/>
    </a:accent4>
    <a:accent5>
      <a:srgbClr val="306CA0"/>
    </a:accent5>
    <a:accent6>
      <a:srgbClr val="A9DB8A"/>
    </a:accent6>
    <a:hlink>
      <a:srgbClr val="62AF36"/>
    </a:hlink>
    <a:folHlink>
      <a:srgbClr val="95AF85"/>
    </a:folHlink>
  </a:clrScheme>
</a:themeOverride>
</file>

<file path=docProps/app.xml><?xml version="1.0" encoding="utf-8"?>
<Properties xmlns="http://schemas.openxmlformats.org/officeDocument/2006/extended-properties" xmlns:vt="http://schemas.openxmlformats.org/officeDocument/2006/docPropsVTypes">
  <Template/>
  <TotalTime>75</TotalTime>
  <Words>165</Words>
  <Application>Microsoft Office PowerPoint</Application>
  <PresentationFormat>On-screen Show (4:3)</PresentationFormat>
  <Paragraphs>26</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ManagementWorks</vt:lpstr>
      <vt:lpstr>Finance4Growth                 1-9-14</vt:lpstr>
      <vt:lpstr>  “A programme designed to help business owners to improve their capabilities in presenting their business case when seeking to raise finance for their firm.”</vt:lpstr>
      <vt:lpstr>Confidence </vt:lpstr>
      <vt:lpstr>Confidence </vt:lpstr>
      <vt:lpstr>  “Established small to medium companies who want to raise finance to grow their business”</vt:lpstr>
      <vt:lpstr>Finance4Growth</vt:lpstr>
      <vt:lpstr>Slide 7</vt:lpstr>
      <vt:lpstr>To Access – log onto www.managementworks.ie</vt:lpstr>
      <vt:lpstr>Slide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Banking Federation</dc:title>
  <dc:creator>Lorcan O hObain</dc:creator>
  <cp:lastModifiedBy>Administrator</cp:lastModifiedBy>
  <cp:revision>19</cp:revision>
  <dcterms:created xsi:type="dcterms:W3CDTF">2013-11-26T08:16:19Z</dcterms:created>
  <dcterms:modified xsi:type="dcterms:W3CDTF">2014-09-11T14:50:47Z</dcterms:modified>
</cp:coreProperties>
</file>