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635" r:id="rId2"/>
    <p:sldId id="346" r:id="rId3"/>
    <p:sldId id="597" r:id="rId4"/>
    <p:sldId id="598" r:id="rId5"/>
    <p:sldId id="600" r:id="rId6"/>
    <p:sldId id="633" r:id="rId7"/>
    <p:sldId id="648" r:id="rId8"/>
    <p:sldId id="649" r:id="rId9"/>
    <p:sldId id="650" r:id="rId10"/>
    <p:sldId id="651" r:id="rId11"/>
    <p:sldId id="602" r:id="rId12"/>
    <p:sldId id="628" r:id="rId13"/>
    <p:sldId id="646" r:id="rId14"/>
    <p:sldId id="638" r:id="rId15"/>
    <p:sldId id="639" r:id="rId16"/>
    <p:sldId id="640" r:id="rId17"/>
    <p:sldId id="641" r:id="rId18"/>
    <p:sldId id="642" r:id="rId19"/>
    <p:sldId id="643" r:id="rId20"/>
    <p:sldId id="644" r:id="rId21"/>
    <p:sldId id="645" r:id="rId22"/>
    <p:sldId id="617" r:id="rId23"/>
    <p:sldId id="593" r:id="rId24"/>
    <p:sldId id="636" r:id="rId25"/>
    <p:sldId id="594" r:id="rId26"/>
    <p:sldId id="596" r:id="rId27"/>
    <p:sldId id="625" r:id="rId28"/>
  </p:sldIdLst>
  <p:sldSz cx="9144000" cy="6858000" type="screen4x3"/>
  <p:notesSz cx="6858000" cy="91995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90" autoAdjust="0"/>
    <p:restoredTop sz="90929" autoAdjust="0"/>
  </p:normalViewPr>
  <p:slideViewPr>
    <p:cSldViewPr>
      <p:cViewPr varScale="1">
        <p:scale>
          <a:sx n="116" d="100"/>
          <a:sy n="116" d="100"/>
        </p:scale>
        <p:origin x="-200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56"/>
    </p:cViewPr>
  </p:sorterViewPr>
  <p:notesViewPr>
    <p:cSldViewPr>
      <p:cViewPr varScale="1">
        <p:scale>
          <a:sx n="87" d="100"/>
          <a:sy n="87" d="100"/>
        </p:scale>
        <p:origin x="-3810" y="-96"/>
      </p:cViewPr>
      <p:guideLst>
        <p:guide orient="horz" pos="2897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60FFE0C-B5FE-4966-B8A6-1931DF13C73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66104A8-F8C3-4D3A-8FD7-62E59B540CB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04A8-F8C3-4D3A-8FD7-62E59B540CB4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04A8-F8C3-4D3A-8FD7-62E59B540CB4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8D01F5-E1E3-4A17-B498-43A81FFAD13E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3555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04A8-F8C3-4D3A-8FD7-62E59B540CB4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ABF2D1-0AA8-4506-B851-8A56E968B6AB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5904B3-78EE-47EE-BB38-788BF6D080EE}" type="slidenum">
              <a:rPr lang="en-GB" altLang="en-US">
                <a:solidFill>
                  <a:srgbClr val="000000"/>
                </a:solidFill>
              </a:rPr>
              <a:pPr/>
              <a:t>14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04A8-F8C3-4D3A-8FD7-62E59B540CB4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179D53-CB89-4D94-B50D-37BC37CDCE4E}" type="slidenum">
              <a:rPr lang="en-GB" altLang="en-US">
                <a:solidFill>
                  <a:srgbClr val="000000"/>
                </a:solidFill>
              </a:rPr>
              <a:pPr/>
              <a:t>16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04A8-F8C3-4D3A-8FD7-62E59B540CB4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04A8-F8C3-4D3A-8FD7-62E59B540CB4}" type="slidenum">
              <a:rPr lang="en-GB" altLang="en-US" smtClean="0"/>
              <a:pPr/>
              <a:t>18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04A8-F8C3-4D3A-8FD7-62E59B540CB4}" type="slidenum">
              <a:rPr lang="en-GB" altLang="en-US" smtClean="0"/>
              <a:pPr/>
              <a:t>19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DC7086D-F5D7-4C5A-BDEC-7DBD613F7CFC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04A8-F8C3-4D3A-8FD7-62E59B540CB4}" type="slidenum">
              <a:rPr lang="en-GB" altLang="en-US" smtClean="0"/>
              <a:pPr/>
              <a:t>20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487395-9CD7-4684-AE74-5B7D21ED0975}" type="slidenum">
              <a:rPr lang="en-GB" altLang="en-US">
                <a:solidFill>
                  <a:srgbClr val="000000"/>
                </a:solidFill>
              </a:rPr>
              <a:pPr/>
              <a:t>21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B7E1FC-A6A9-4DE0-A8D3-0295CECC0632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BA46A6-D49D-4B5D-AB10-A3F4B424572C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04A8-F8C3-4D3A-8FD7-62E59B540CB4}" type="slidenum">
              <a:rPr lang="en-GB" altLang="en-US" smtClean="0"/>
              <a:pPr/>
              <a:t>24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99650F-AA02-4EDC-87FE-8BF8FFC0F76A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68E8C3-5DB1-4E82-9267-703080FCC3E2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04A8-F8C3-4D3A-8FD7-62E59B540CB4}" type="slidenum">
              <a:rPr lang="en-GB" altLang="en-US" smtClean="0"/>
              <a:pPr/>
              <a:t>27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D81E53-3248-4A95-BBB7-84AFF40E0EB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E2649A2-B1EF-41AD-AC8A-114D91734F63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6B7BDF-6DAC-4504-A416-793CC839E7D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104A8-F8C3-4D3A-8FD7-62E59B540CB4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7E7F33-8322-49D9-853B-F5F764F8B3B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70082D-B5C0-4737-93DF-436CEB76D055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2AC0D7-5977-4A1F-96B9-16C2B12629DF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00478_ODCE_Update_PPT_Title_OP.jpg"/>
          <p:cNvPicPr preferRelativeResize="0"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78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478_ODCE_Update_PPT_Content_OP.jpg"/>
          <p:cNvPicPr>
            <a:picLocks noChangeAspect="1"/>
          </p:cNvPicPr>
          <p:nvPr/>
        </p:nvPicPr>
        <p:blipFill>
          <a:blip r:embed="rId2" cstate="print"/>
          <a:srcRect t="10500" b="-10500"/>
          <a:stretch>
            <a:fillRect/>
          </a:stretch>
        </p:blipFill>
        <p:spPr bwMode="auto">
          <a:xfrm>
            <a:off x="0" y="360363"/>
            <a:ext cx="1006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00478_ODCE_Update_PPT_Bo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07163"/>
            <a:ext cx="91440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ODCE_Bi_Logo_RGB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179388"/>
            <a:ext cx="259715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00478_ODCE_Update_PPT_Top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5816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416" y="1268760"/>
            <a:ext cx="7704137" cy="935038"/>
          </a:xfrm>
        </p:spPr>
        <p:txBody>
          <a:bodyPr/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475" y="2492896"/>
            <a:ext cx="7704137" cy="3529012"/>
          </a:xfrm>
        </p:spPr>
        <p:txBody>
          <a:bodyPr wrap="square"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39863" y="1800225"/>
            <a:ext cx="7704137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IE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39863" y="2735263"/>
            <a:ext cx="7704137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IE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1" r:id="rId3"/>
  </p:sldLayoutIdLst>
  <p:txStyles>
    <p:titleStyle>
      <a:lvl1pPr algn="l" defTabSz="457200" rtl="0" eaLnBrk="0" fontAlgn="base" hangingPunct="0">
        <a:lnSpc>
          <a:spcPts val="4000"/>
        </a:lnSpc>
        <a:spcBef>
          <a:spcPct val="0"/>
        </a:spcBef>
        <a:spcAft>
          <a:spcPts val="1138"/>
        </a:spcAft>
        <a:defRPr sz="3600" kern="1200">
          <a:solidFill>
            <a:srgbClr val="000000"/>
          </a:solidFill>
          <a:latin typeface="Times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lnSpc>
          <a:spcPts val="4000"/>
        </a:lnSpc>
        <a:spcBef>
          <a:spcPct val="0"/>
        </a:spcBef>
        <a:spcAft>
          <a:spcPts val="1138"/>
        </a:spcAft>
        <a:defRPr sz="3600">
          <a:solidFill>
            <a:srgbClr val="000000"/>
          </a:solidFill>
          <a:latin typeface="Times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lnSpc>
          <a:spcPts val="4000"/>
        </a:lnSpc>
        <a:spcBef>
          <a:spcPct val="0"/>
        </a:spcBef>
        <a:spcAft>
          <a:spcPts val="1138"/>
        </a:spcAft>
        <a:defRPr sz="3600">
          <a:solidFill>
            <a:srgbClr val="000000"/>
          </a:solidFill>
          <a:latin typeface="Times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lnSpc>
          <a:spcPts val="4000"/>
        </a:lnSpc>
        <a:spcBef>
          <a:spcPct val="0"/>
        </a:spcBef>
        <a:spcAft>
          <a:spcPts val="1138"/>
        </a:spcAft>
        <a:defRPr sz="3600">
          <a:solidFill>
            <a:srgbClr val="000000"/>
          </a:solidFill>
          <a:latin typeface="Times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lnSpc>
          <a:spcPts val="4000"/>
        </a:lnSpc>
        <a:spcBef>
          <a:spcPct val="0"/>
        </a:spcBef>
        <a:spcAft>
          <a:spcPts val="1138"/>
        </a:spcAft>
        <a:defRPr sz="3600">
          <a:solidFill>
            <a:srgbClr val="000000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lnSpc>
          <a:spcPts val="4000"/>
        </a:lnSpc>
        <a:spcBef>
          <a:spcPct val="0"/>
        </a:spcBef>
        <a:spcAft>
          <a:spcPts val="1138"/>
        </a:spcAft>
        <a:defRPr sz="3600">
          <a:solidFill>
            <a:srgbClr val="000000"/>
          </a:solidFill>
          <a:latin typeface="Times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lnSpc>
          <a:spcPts val="4000"/>
        </a:lnSpc>
        <a:spcBef>
          <a:spcPct val="0"/>
        </a:spcBef>
        <a:spcAft>
          <a:spcPts val="1138"/>
        </a:spcAft>
        <a:defRPr sz="3600">
          <a:solidFill>
            <a:srgbClr val="000000"/>
          </a:solidFill>
          <a:latin typeface="Times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lnSpc>
          <a:spcPts val="4000"/>
        </a:lnSpc>
        <a:spcBef>
          <a:spcPct val="0"/>
        </a:spcBef>
        <a:spcAft>
          <a:spcPts val="1138"/>
        </a:spcAft>
        <a:defRPr sz="3600">
          <a:solidFill>
            <a:srgbClr val="000000"/>
          </a:solidFill>
          <a:latin typeface="Times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lnSpc>
          <a:spcPts val="4000"/>
        </a:lnSpc>
        <a:spcBef>
          <a:spcPct val="0"/>
        </a:spcBef>
        <a:spcAft>
          <a:spcPts val="1138"/>
        </a:spcAft>
        <a:defRPr sz="3600">
          <a:solidFill>
            <a:srgbClr val="000000"/>
          </a:solidFill>
          <a:latin typeface="Times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ts val="2600"/>
        </a:lnSpc>
        <a:spcBef>
          <a:spcPct val="0"/>
        </a:spcBef>
        <a:spcAft>
          <a:spcPts val="850"/>
        </a:spcAft>
        <a:buClr>
          <a:srgbClr val="A80830"/>
        </a:buClr>
        <a:buSzPct val="100000"/>
        <a:buFont typeface="Wingdings" pitchFamily="2" charset="2"/>
        <a:buChar char="§"/>
        <a:defRPr sz="3200" kern="1200">
          <a:solidFill>
            <a:srgbClr val="000000"/>
          </a:solidFill>
          <a:latin typeface="Times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lnSpc>
          <a:spcPts val="2600"/>
        </a:lnSpc>
        <a:spcBef>
          <a:spcPct val="0"/>
        </a:spcBef>
        <a:spcAft>
          <a:spcPts val="850"/>
        </a:spcAft>
        <a:buClr>
          <a:srgbClr val="A80830"/>
        </a:buClr>
        <a:buSzPct val="100000"/>
        <a:buFont typeface="Wingdings" pitchFamily="2" charset="2"/>
        <a:buChar char="§"/>
        <a:defRPr sz="2800" kern="1200">
          <a:solidFill>
            <a:srgbClr val="000000"/>
          </a:solidFill>
          <a:latin typeface="Times"/>
          <a:ea typeface="ＭＳ Ｐゴシック" charset="0"/>
          <a:cs typeface="ＭＳ Ｐゴシック"/>
        </a:defRPr>
      </a:lvl2pPr>
      <a:lvl3pPr marL="1143000" indent="-228600" algn="l" defTabSz="457200" rtl="0" eaLnBrk="0" fontAlgn="base" hangingPunct="0">
        <a:lnSpc>
          <a:spcPts val="2600"/>
        </a:lnSpc>
        <a:spcBef>
          <a:spcPct val="0"/>
        </a:spcBef>
        <a:spcAft>
          <a:spcPts val="850"/>
        </a:spcAft>
        <a:buClr>
          <a:srgbClr val="A80830"/>
        </a:buClr>
        <a:buSzPct val="100000"/>
        <a:buFont typeface="Wingdings" pitchFamily="2" charset="2"/>
        <a:buChar char="§"/>
        <a:defRPr sz="2400" kern="1200">
          <a:solidFill>
            <a:srgbClr val="000000"/>
          </a:solidFill>
          <a:latin typeface="Times"/>
          <a:ea typeface="ＭＳ Ｐゴシック" charset="0"/>
          <a:cs typeface="ＭＳ Ｐゴシック"/>
        </a:defRPr>
      </a:lvl3pPr>
      <a:lvl4pPr marL="1600200" indent="-228600" algn="l" defTabSz="457200" rtl="0" eaLnBrk="0" fontAlgn="base" hangingPunct="0">
        <a:lnSpc>
          <a:spcPts val="2600"/>
        </a:lnSpc>
        <a:spcBef>
          <a:spcPct val="0"/>
        </a:spcBef>
        <a:spcAft>
          <a:spcPts val="850"/>
        </a:spcAft>
        <a:buClr>
          <a:srgbClr val="A80830"/>
        </a:buClr>
        <a:buSzPct val="100000"/>
        <a:buFont typeface="Wingdings" pitchFamily="2" charset="2"/>
        <a:buChar char="§"/>
        <a:defRPr sz="2000" kern="1200">
          <a:solidFill>
            <a:srgbClr val="000000"/>
          </a:solidFill>
          <a:latin typeface="Times"/>
          <a:ea typeface="ＭＳ Ｐゴシック" charset="0"/>
          <a:cs typeface="ＭＳ Ｐゴシック"/>
        </a:defRPr>
      </a:lvl4pPr>
      <a:lvl5pPr marL="2057400" indent="-228600" algn="l" defTabSz="457200" rtl="0" eaLnBrk="0" fontAlgn="base" hangingPunct="0">
        <a:lnSpc>
          <a:spcPts val="2600"/>
        </a:lnSpc>
        <a:spcBef>
          <a:spcPct val="0"/>
        </a:spcBef>
        <a:spcAft>
          <a:spcPts val="850"/>
        </a:spcAft>
        <a:buClr>
          <a:srgbClr val="A80830"/>
        </a:buClr>
        <a:buSzPct val="100000"/>
        <a:buFont typeface="Wingdings" pitchFamily="2" charset="2"/>
        <a:buChar char="§"/>
        <a:defRPr sz="2000" kern="1200">
          <a:solidFill>
            <a:srgbClr val="000000"/>
          </a:solidFill>
          <a:latin typeface="Times"/>
          <a:ea typeface="ＭＳ Ｐゴシック" charset="0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odce.ie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06475" y="1073150"/>
            <a:ext cx="7704138" cy="935038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Breach of duties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116013" y="1989138"/>
            <a:ext cx="7704137" cy="3529012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Not a criminal matter</a:t>
            </a:r>
          </a:p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No ODCE involvement</a:t>
            </a:r>
          </a:p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Actionable by the company in the High Court</a:t>
            </a:r>
          </a:p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Expensive, time consuming</a:t>
            </a:r>
          </a:p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Defence has right to seek discovery, can damage all sides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268413"/>
            <a:ext cx="7704138" cy="935037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Shadow Directors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060575"/>
            <a:ext cx="7772400" cy="4114800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Section 221 Companies Act</a:t>
            </a:r>
          </a:p>
          <a:p>
            <a:pPr lvl="1" eaLnBrk="1" hangingPunct="1"/>
            <a:r>
              <a:rPr lang="en-GB" altLang="en-US" smtClean="0">
                <a:latin typeface="Times" pitchFamily="18" charset="0"/>
                <a:ea typeface="ＭＳ Ｐゴシック" pitchFamily="34" charset="-128"/>
              </a:rPr>
              <a:t>“a person in accordance with whose directions or instructions the directors of a company are accustomed to act”</a:t>
            </a:r>
          </a:p>
          <a:p>
            <a:pPr lvl="1" eaLnBrk="1" hangingPunct="1"/>
            <a:r>
              <a:rPr lang="en-GB" altLang="en-US" smtClean="0">
                <a:latin typeface="Times" pitchFamily="18" charset="0"/>
                <a:ea typeface="ＭＳ Ｐゴシック" pitchFamily="34" charset="-128"/>
              </a:rPr>
              <a:t>“shall be treated…as a director of the company”</a:t>
            </a:r>
          </a:p>
          <a:p>
            <a:pPr lvl="1" eaLnBrk="1" hangingPunct="1"/>
            <a:r>
              <a:rPr lang="en-GB" altLang="en-US" smtClean="0">
                <a:latin typeface="Times" pitchFamily="18" charset="0"/>
                <a:ea typeface="ＭＳ Ｐゴシック" pitchFamily="34" charset="-128"/>
              </a:rPr>
              <a:t>Other than advice given in a professional capacity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857250" y="1268413"/>
            <a:ext cx="7704138" cy="935037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De Facto directors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24579" name="Rectangle 2051"/>
          <p:cNvSpPr>
            <a:spLocks noGrp="1" noChangeArrowheads="1"/>
          </p:cNvSpPr>
          <p:nvPr>
            <p:ph idx="1"/>
          </p:nvPr>
        </p:nvSpPr>
        <p:spPr>
          <a:xfrm>
            <a:off x="1006475" y="2492375"/>
            <a:ext cx="7704138" cy="3529013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Section 222 Companies Act </a:t>
            </a:r>
          </a:p>
          <a:p>
            <a:pPr lvl="1"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Person carrying out the role of a director even if not validly appointed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268413"/>
            <a:ext cx="7704138" cy="935037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Shadow Directors/De facto directors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006475" y="2492375"/>
            <a:ext cx="7704138" cy="3529013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Companies Acts apply</a:t>
            </a:r>
          </a:p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Company Law offences and sanctions apply</a:t>
            </a:r>
          </a:p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However</a:t>
            </a:r>
          </a:p>
          <a:p>
            <a:pPr lvl="1"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Practical difficulty in using powers</a:t>
            </a:r>
          </a:p>
          <a:p>
            <a:pPr lvl="1"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Difficult to defend actions</a:t>
            </a:r>
          </a:p>
          <a:p>
            <a:pPr lvl="1" eaLnBrk="1" hangingPunct="1"/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268413"/>
            <a:ext cx="7704138" cy="935037"/>
          </a:xfrm>
        </p:spPr>
        <p:txBody>
          <a:bodyPr/>
          <a:lstStyle/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Requirements under Statute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idx="1"/>
          </p:nvPr>
        </p:nvSpPr>
        <p:spPr>
          <a:xfrm>
            <a:off x="1006475" y="2492375"/>
            <a:ext cx="7704138" cy="3529013"/>
          </a:xfrm>
        </p:spPr>
        <p:txBody>
          <a:bodyPr/>
          <a:lstStyle/>
          <a:p>
            <a:r>
              <a:rPr lang="en-IE" altLang="en-US" sz="2800" smtClean="0">
                <a:latin typeface="Times" pitchFamily="18" charset="0"/>
                <a:ea typeface="ＭＳ Ｐゴシック" pitchFamily="34" charset="-128"/>
              </a:rPr>
              <a:t>In setting up a company you get</a:t>
            </a:r>
          </a:p>
          <a:p>
            <a:pPr lvl="1"/>
            <a:r>
              <a:rPr lang="en-IE" altLang="en-US" sz="2400" smtClean="0">
                <a:latin typeface="Times" pitchFamily="18" charset="0"/>
                <a:ea typeface="ＭＳ Ｐゴシック" pitchFamily="34" charset="-128"/>
              </a:rPr>
              <a:t>Limited liability</a:t>
            </a:r>
          </a:p>
          <a:p>
            <a:endParaRPr lang="en-IE" altLang="en-US" sz="2800" smtClean="0">
              <a:latin typeface="Times" pitchFamily="18" charset="0"/>
              <a:ea typeface="ＭＳ Ｐゴシック" pitchFamily="34" charset="-128"/>
            </a:endParaRPr>
          </a:p>
          <a:p>
            <a:r>
              <a:rPr lang="en-IE" altLang="en-US" sz="2800" smtClean="0">
                <a:latin typeface="Times" pitchFamily="18" charset="0"/>
                <a:ea typeface="ＭＳ Ｐゴシック" pitchFamily="34" charset="-128"/>
              </a:rPr>
              <a:t>In return you must provide</a:t>
            </a:r>
          </a:p>
          <a:p>
            <a:pPr lvl="1"/>
            <a:r>
              <a:rPr lang="en-IE" altLang="en-US" sz="2400" smtClean="0">
                <a:latin typeface="Times" pitchFamily="18" charset="0"/>
                <a:ea typeface="ＭＳ Ｐゴシック" pitchFamily="34" charset="-128"/>
              </a:rPr>
              <a:t>Disclosure</a:t>
            </a:r>
          </a:p>
          <a:p>
            <a:pPr lvl="1"/>
            <a:r>
              <a:rPr lang="en-IE" altLang="en-US" sz="2400" smtClean="0">
                <a:latin typeface="Times" pitchFamily="18" charset="0"/>
                <a:ea typeface="ＭＳ Ｐゴシック" pitchFamily="34" charset="-128"/>
              </a:rPr>
              <a:t>Accountability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5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5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7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857250" y="1268413"/>
            <a:ext cx="7704138" cy="935037"/>
          </a:xfrm>
        </p:spPr>
        <p:txBody>
          <a:bodyPr/>
          <a:lstStyle/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Disclosure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551939" name="Rectangle 2051"/>
          <p:cNvSpPr>
            <a:spLocks noGrp="1" noChangeArrowheads="1"/>
          </p:cNvSpPr>
          <p:nvPr>
            <p:ph idx="1"/>
          </p:nvPr>
        </p:nvSpPr>
        <p:spPr>
          <a:xfrm>
            <a:off x="1006475" y="2492375"/>
            <a:ext cx="7704138" cy="3529013"/>
          </a:xfrm>
        </p:spPr>
        <p:txBody>
          <a:bodyPr/>
          <a:lstStyle/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Three ways of disclosure</a:t>
            </a:r>
          </a:p>
          <a:p>
            <a:pPr lvl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At the company’s registered office</a:t>
            </a:r>
          </a:p>
          <a:p>
            <a:pPr lvl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In the Companies Registration Office, www.cro.ie</a:t>
            </a:r>
          </a:p>
          <a:p>
            <a:pPr lvl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In communications, correspondence, IT</a:t>
            </a:r>
          </a:p>
          <a:p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268413"/>
            <a:ext cx="7704138" cy="935037"/>
          </a:xfrm>
        </p:spPr>
        <p:txBody>
          <a:bodyPr/>
          <a:lstStyle/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Registered Office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>
          <a:xfrm>
            <a:off x="1006475" y="2492375"/>
            <a:ext cx="7704138" cy="3529013"/>
          </a:xfrm>
        </p:spPr>
        <p:txBody>
          <a:bodyPr/>
          <a:lstStyle/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“Brass plate” at the address</a:t>
            </a:r>
          </a:p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Location of registers and minutes</a:t>
            </a:r>
          </a:p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Publicly accessible</a:t>
            </a:r>
          </a:p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Not served with any company notices, Company dissolved?</a:t>
            </a:r>
          </a:p>
          <a:p>
            <a:pPr lvl="1">
              <a:buFontTx/>
              <a:buNone/>
            </a:pPr>
            <a:endParaRPr lang="en-IE" altLang="en-US" sz="240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268413"/>
            <a:ext cx="7704138" cy="935037"/>
          </a:xfrm>
        </p:spPr>
        <p:txBody>
          <a:bodyPr/>
          <a:lstStyle/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Companies Registration Office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552963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844675"/>
            <a:ext cx="7485063" cy="4114800"/>
          </a:xfrm>
        </p:spPr>
        <p:txBody>
          <a:bodyPr/>
          <a:lstStyle/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Dublin</a:t>
            </a:r>
          </a:p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Carlow</a:t>
            </a:r>
          </a:p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Annual Return and Financial Statements</a:t>
            </a:r>
          </a:p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Changes in directors, registered office, memo and articles etc.</a:t>
            </a:r>
          </a:p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All publicly available, www.cro.ie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268413"/>
            <a:ext cx="7704138" cy="935037"/>
          </a:xfrm>
        </p:spPr>
        <p:txBody>
          <a:bodyPr/>
          <a:lstStyle/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From records to Annual Return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561161" name="AutoShape 9"/>
          <p:cNvSpPr>
            <a:spLocks noChangeArrowheads="1"/>
          </p:cNvSpPr>
          <p:nvPr/>
        </p:nvSpPr>
        <p:spPr bwMode="auto">
          <a:xfrm>
            <a:off x="304800" y="2205038"/>
            <a:ext cx="2209800" cy="9144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IE" dirty="0">
                <a:solidFill>
                  <a:srgbClr val="000000"/>
                </a:solidFill>
              </a:rPr>
              <a:t>Accounting</a:t>
            </a:r>
          </a:p>
          <a:p>
            <a:pPr algn="ctr" eaLnBrk="1" hangingPunct="1">
              <a:defRPr/>
            </a:pPr>
            <a:r>
              <a:rPr lang="en-IE" dirty="0">
                <a:solidFill>
                  <a:srgbClr val="000000"/>
                </a:solidFill>
              </a:rPr>
              <a:t>records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61165" name="AutoShape 13"/>
          <p:cNvSpPr>
            <a:spLocks noChangeArrowheads="1"/>
          </p:cNvSpPr>
          <p:nvPr/>
        </p:nvSpPr>
        <p:spPr bwMode="auto">
          <a:xfrm>
            <a:off x="3200400" y="2205038"/>
            <a:ext cx="2209800" cy="9144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IE" dirty="0">
                <a:solidFill>
                  <a:srgbClr val="000000"/>
                </a:solidFill>
              </a:rPr>
              <a:t>Financial</a:t>
            </a:r>
          </a:p>
          <a:p>
            <a:pPr algn="ctr" eaLnBrk="1" hangingPunct="1">
              <a:defRPr/>
            </a:pPr>
            <a:r>
              <a:rPr lang="en-IE" dirty="0">
                <a:solidFill>
                  <a:srgbClr val="000000"/>
                </a:solidFill>
              </a:rPr>
              <a:t>Statements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61166" name="AutoShape 14"/>
          <p:cNvSpPr>
            <a:spLocks noChangeArrowheads="1"/>
          </p:cNvSpPr>
          <p:nvPr/>
        </p:nvSpPr>
        <p:spPr bwMode="auto">
          <a:xfrm>
            <a:off x="6096000" y="2205038"/>
            <a:ext cx="2209800" cy="9144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IE">
                <a:solidFill>
                  <a:srgbClr val="000000"/>
                </a:solidFill>
              </a:rPr>
              <a:t>Approved by </a:t>
            </a:r>
          </a:p>
          <a:p>
            <a:pPr algn="ctr" eaLnBrk="1" hangingPunct="1">
              <a:defRPr/>
            </a:pPr>
            <a:r>
              <a:rPr lang="en-IE">
                <a:solidFill>
                  <a:srgbClr val="000000"/>
                </a:solidFill>
              </a:rPr>
              <a:t>Board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61167" name="AutoShape 15"/>
          <p:cNvSpPr>
            <a:spLocks noChangeArrowheads="1"/>
          </p:cNvSpPr>
          <p:nvPr/>
        </p:nvSpPr>
        <p:spPr bwMode="auto">
          <a:xfrm>
            <a:off x="6172200" y="3962400"/>
            <a:ext cx="2209800" cy="9144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IE">
                <a:solidFill>
                  <a:srgbClr val="000000"/>
                </a:solidFill>
              </a:rPr>
              <a:t>Audited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61168" name="AutoShape 16"/>
          <p:cNvSpPr>
            <a:spLocks noChangeArrowheads="1"/>
          </p:cNvSpPr>
          <p:nvPr/>
        </p:nvSpPr>
        <p:spPr bwMode="auto">
          <a:xfrm>
            <a:off x="3200400" y="3962400"/>
            <a:ext cx="2209800" cy="9144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IE">
                <a:solidFill>
                  <a:srgbClr val="000000"/>
                </a:solidFill>
              </a:rPr>
              <a:t>Reviewed at</a:t>
            </a:r>
          </a:p>
          <a:p>
            <a:pPr algn="ctr" eaLnBrk="1" hangingPunct="1">
              <a:defRPr/>
            </a:pPr>
            <a:r>
              <a:rPr lang="en-IE">
                <a:solidFill>
                  <a:srgbClr val="000000"/>
                </a:solidFill>
              </a:rPr>
              <a:t>AGM</a:t>
            </a:r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561170" name="AutoShape 18"/>
          <p:cNvCxnSpPr>
            <a:cxnSpLocks noChangeShapeType="1"/>
            <a:stCxn id="561161" idx="3"/>
            <a:endCxn id="561165" idx="1"/>
          </p:cNvCxnSpPr>
          <p:nvPr/>
        </p:nvCxnSpPr>
        <p:spPr bwMode="auto">
          <a:xfrm>
            <a:off x="2514600" y="2662238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1171" name="Line 19"/>
          <p:cNvSpPr>
            <a:spLocks noChangeShapeType="1"/>
          </p:cNvSpPr>
          <p:nvPr/>
        </p:nvSpPr>
        <p:spPr bwMode="auto">
          <a:xfrm>
            <a:off x="5410200" y="2590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561172" name="Line 20"/>
          <p:cNvSpPr>
            <a:spLocks noChangeShapeType="1"/>
          </p:cNvSpPr>
          <p:nvPr/>
        </p:nvSpPr>
        <p:spPr bwMode="auto">
          <a:xfrm>
            <a:off x="7239000" y="3048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561173" name="Line 21"/>
          <p:cNvSpPr>
            <a:spLocks noChangeShapeType="1"/>
          </p:cNvSpPr>
          <p:nvPr/>
        </p:nvSpPr>
        <p:spPr bwMode="auto">
          <a:xfrm flipH="1">
            <a:off x="54102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  <p:sp>
        <p:nvSpPr>
          <p:cNvPr id="561174" name="AutoShape 22"/>
          <p:cNvSpPr>
            <a:spLocks noChangeArrowheads="1"/>
          </p:cNvSpPr>
          <p:nvPr/>
        </p:nvSpPr>
        <p:spPr bwMode="auto">
          <a:xfrm>
            <a:off x="304800" y="4033838"/>
            <a:ext cx="2209800" cy="9144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IE" dirty="0">
                <a:solidFill>
                  <a:srgbClr val="000000"/>
                </a:solidFill>
              </a:rPr>
              <a:t>Sent to CRO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61175" name="Line 23"/>
          <p:cNvSpPr>
            <a:spLocks noChangeShapeType="1"/>
          </p:cNvSpPr>
          <p:nvPr/>
        </p:nvSpPr>
        <p:spPr bwMode="auto">
          <a:xfrm flipH="1">
            <a:off x="2514600" y="4419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1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1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1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1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1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1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1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1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1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1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1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1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1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1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1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1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1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1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1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1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61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61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61" grpId="0" animBg="1" autoUpdateAnimBg="0"/>
      <p:bldP spid="561165" grpId="0" animBg="1" autoUpdateAnimBg="0"/>
      <p:bldP spid="561166" grpId="0" animBg="1" autoUpdateAnimBg="0"/>
      <p:bldP spid="561167" grpId="0" animBg="1" autoUpdateAnimBg="0"/>
      <p:bldP spid="561168" grpId="0" animBg="1" autoUpdateAnimBg="0"/>
      <p:bldP spid="561171" grpId="0" animBg="1"/>
      <p:bldP spid="561172" grpId="0" animBg="1"/>
      <p:bldP spid="561173" grpId="0" animBg="1"/>
      <p:bldP spid="561174" grpId="0" animBg="1" autoUpdateAnimBg="0"/>
      <p:bldP spid="5611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57250" y="1268413"/>
            <a:ext cx="7704138" cy="935037"/>
          </a:xfrm>
        </p:spPr>
        <p:txBody>
          <a:bodyPr/>
          <a:lstStyle/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Communications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idx="1"/>
          </p:nvPr>
        </p:nvSpPr>
        <p:spPr>
          <a:xfrm>
            <a:off x="1006475" y="2492375"/>
            <a:ext cx="7704138" cy="3529013"/>
          </a:xfrm>
        </p:spPr>
        <p:txBody>
          <a:bodyPr/>
          <a:lstStyle/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Letters</a:t>
            </a:r>
          </a:p>
          <a:p>
            <a:endParaRPr lang="en-IE" altLang="en-US" smtClean="0">
              <a:latin typeface="Times" pitchFamily="18" charset="0"/>
              <a:ea typeface="ＭＳ Ｐゴシック" pitchFamily="34" charset="-128"/>
            </a:endParaRPr>
          </a:p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Emails/electronic correspondence</a:t>
            </a:r>
          </a:p>
          <a:p>
            <a:endParaRPr lang="en-IE" altLang="en-US" smtClean="0">
              <a:latin typeface="Times" pitchFamily="18" charset="0"/>
              <a:ea typeface="ＭＳ Ｐゴシック" pitchFamily="34" charset="-128"/>
            </a:endParaRPr>
          </a:p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Website</a:t>
            </a:r>
          </a:p>
          <a:p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905000"/>
          </a:xfrm>
        </p:spPr>
        <p:txBody>
          <a:bodyPr/>
          <a:lstStyle/>
          <a:p>
            <a:pPr eaLnBrk="1" hangingPunct="1"/>
            <a:r>
              <a:rPr lang="en-IE" altLang="en-US" sz="4000" smtClean="0">
                <a:latin typeface="Times" pitchFamily="18" charset="0"/>
                <a:ea typeface="ＭＳ Ｐゴシック" pitchFamily="34" charset="-128"/>
              </a:rPr>
              <a:t/>
            </a:r>
            <a:br>
              <a:rPr lang="en-IE" altLang="en-US" sz="4000" smtClean="0">
                <a:latin typeface="Times" pitchFamily="18" charset="0"/>
                <a:ea typeface="ＭＳ Ｐゴシック" pitchFamily="34" charset="-128"/>
              </a:rPr>
            </a:br>
            <a:endParaRPr lang="en-GB" altLang="en-US" sz="4000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47244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IE" altLang="en-US" sz="4400" b="1" dirty="0" smtClean="0">
              <a:latin typeface="Times" pitchFamily="18" charset="0"/>
              <a:ea typeface="ＭＳ Ｐゴシック" pitchFamily="34" charset="-128"/>
            </a:endParaRPr>
          </a:p>
          <a:p>
            <a:pPr algn="ctr" eaLnBrk="1" hangingPunct="1">
              <a:spcAft>
                <a:spcPct val="0"/>
              </a:spcAft>
              <a:buFontTx/>
              <a:buNone/>
            </a:pPr>
            <a:r>
              <a:rPr lang="en-IE" altLang="en-US" sz="4400" b="1" dirty="0" smtClean="0">
                <a:latin typeface="Times" pitchFamily="18" charset="0"/>
                <a:ea typeface="ＭＳ Ｐゴシック" pitchFamily="34" charset="-128"/>
              </a:rPr>
              <a:t>Roles and Responsibilities of Company Directors</a:t>
            </a:r>
          </a:p>
          <a:p>
            <a:pPr algn="ctr" eaLnBrk="1" hangingPunct="1">
              <a:spcAft>
                <a:spcPct val="0"/>
              </a:spcAft>
              <a:buFontTx/>
              <a:buNone/>
            </a:pPr>
            <a:endParaRPr lang="en-IE" altLang="en-US" sz="2800" b="1" dirty="0" smtClean="0">
              <a:latin typeface="Times" pitchFamily="18" charset="0"/>
              <a:ea typeface="ＭＳ Ｐゴシック" pitchFamily="34" charset="-128"/>
            </a:endParaRPr>
          </a:p>
          <a:p>
            <a:pPr algn="ctr" eaLnBrk="1" hangingPunct="1">
              <a:spcAft>
                <a:spcPct val="0"/>
              </a:spcAft>
              <a:buFontTx/>
              <a:buNone/>
            </a:pPr>
            <a:endParaRPr lang="en-IE" altLang="en-US" b="1" dirty="0" smtClean="0">
              <a:latin typeface="Times" pitchFamily="18" charset="0"/>
              <a:ea typeface="ＭＳ Ｐゴシック" pitchFamily="34" charset="-128"/>
            </a:endParaRPr>
          </a:p>
          <a:p>
            <a:pPr algn="ctr" eaLnBrk="1" hangingPunct="1">
              <a:spcAft>
                <a:spcPct val="0"/>
              </a:spcAft>
              <a:buFontTx/>
              <a:buNone/>
            </a:pPr>
            <a:r>
              <a:rPr lang="en-IE" altLang="en-US" b="1" dirty="0" smtClean="0">
                <a:latin typeface="Times" pitchFamily="18" charset="0"/>
                <a:ea typeface="ＭＳ Ｐゴシック" pitchFamily="34" charset="-128"/>
              </a:rPr>
              <a:t>Kevin Prendergast</a:t>
            </a:r>
          </a:p>
          <a:p>
            <a:pPr algn="ctr" eaLnBrk="1" hangingPunct="1">
              <a:spcAft>
                <a:spcPct val="0"/>
              </a:spcAft>
              <a:buFontTx/>
              <a:buNone/>
            </a:pPr>
            <a:r>
              <a:rPr lang="en-IE" altLang="en-US" b="1" dirty="0" smtClean="0">
                <a:latin typeface="Times" pitchFamily="18" charset="0"/>
                <a:ea typeface="ＭＳ Ｐゴシック" pitchFamily="34" charset="-128"/>
              </a:rPr>
              <a:t>Head of Enforcement, ODCE</a:t>
            </a:r>
            <a:r>
              <a:rPr lang="en-IE" altLang="en-US" dirty="0" smtClean="0">
                <a:latin typeface="Times" pitchFamily="18" charset="0"/>
                <a:ea typeface="ＭＳ Ｐゴシック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268413"/>
            <a:ext cx="7704138" cy="935037"/>
          </a:xfrm>
        </p:spPr>
        <p:txBody>
          <a:bodyPr/>
          <a:lstStyle/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Accountability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562179" name="Rectangle 3"/>
          <p:cNvSpPr>
            <a:spLocks noGrp="1" noChangeArrowheads="1"/>
          </p:cNvSpPr>
          <p:nvPr>
            <p:ph idx="1"/>
          </p:nvPr>
        </p:nvSpPr>
        <p:spPr>
          <a:xfrm>
            <a:off x="1006475" y="2492375"/>
            <a:ext cx="7704138" cy="3529013"/>
          </a:xfrm>
        </p:spPr>
        <p:txBody>
          <a:bodyPr/>
          <a:lstStyle/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As well as disclosure requirements, the law also deals with </a:t>
            </a:r>
          </a:p>
          <a:p>
            <a:pPr lvl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limits on the powers of directors </a:t>
            </a:r>
          </a:p>
          <a:p>
            <a:pPr lvl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in particular with insolvency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79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Accountability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286000"/>
            <a:ext cx="7486650" cy="4114800"/>
          </a:xfrm>
        </p:spPr>
        <p:txBody>
          <a:bodyPr/>
          <a:lstStyle/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Prohibition on Loans (subject to SAP)</a:t>
            </a:r>
          </a:p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Limits on substantial property transactions</a:t>
            </a:r>
          </a:p>
          <a:p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Potential accountability in insolvency</a:t>
            </a:r>
          </a:p>
          <a:p>
            <a:pPr lvl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Mandatory Liquidator reports to ODCE</a:t>
            </a:r>
          </a:p>
          <a:p>
            <a:pPr lvl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Restriction, disqualification, personal  liability</a:t>
            </a:r>
          </a:p>
          <a:p>
            <a:pPr>
              <a:buFontTx/>
              <a:buNone/>
            </a:pPr>
            <a:endParaRPr lang="en-IE" altLang="en-US" sz="240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836613"/>
            <a:ext cx="7704137" cy="935037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More Common Breaches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4843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IE" altLang="en-US" sz="2400" smtClean="0">
                <a:latin typeface="Times" pitchFamily="18" charset="0"/>
                <a:ea typeface="ＭＳ Ｐゴシック" pitchFamily="34" charset="-128"/>
              </a:rPr>
              <a:t>On the basis of information coming to ODCE attention, the following are some of the more common breaches: </a:t>
            </a:r>
          </a:p>
          <a:p>
            <a:pPr lvl="1" eaLnBrk="1" hangingPunct="1">
              <a:lnSpc>
                <a:spcPct val="90000"/>
              </a:lnSpc>
            </a:pPr>
            <a:r>
              <a:rPr lang="en-IE" altLang="en-US" sz="2000" smtClean="0">
                <a:latin typeface="Times" pitchFamily="18" charset="0"/>
                <a:ea typeface="ＭＳ Ｐゴシック" pitchFamily="34" charset="-128"/>
              </a:rPr>
              <a:t>transactions with directors - breaches of directors’ loans provisions </a:t>
            </a:r>
          </a:p>
          <a:p>
            <a:pPr lvl="2" eaLnBrk="1" hangingPunct="1">
              <a:lnSpc>
                <a:spcPct val="90000"/>
              </a:lnSpc>
            </a:pPr>
            <a:r>
              <a:rPr lang="en-IE" altLang="en-US" sz="2000" smtClean="0">
                <a:latin typeface="Times" pitchFamily="18" charset="0"/>
                <a:ea typeface="ＭＳ Ｐゴシック" pitchFamily="34" charset="-128"/>
              </a:rPr>
              <a:t>85 reports to ODCE </a:t>
            </a:r>
          </a:p>
          <a:p>
            <a:pPr lvl="1" eaLnBrk="1" hangingPunct="1">
              <a:lnSpc>
                <a:spcPct val="90000"/>
              </a:lnSpc>
            </a:pPr>
            <a:r>
              <a:rPr lang="en-IE" altLang="en-US" sz="2000" smtClean="0">
                <a:latin typeface="Times" pitchFamily="18" charset="0"/>
                <a:ea typeface="ＭＳ Ｐゴシック" pitchFamily="34" charset="-128"/>
              </a:rPr>
              <a:t>bankrupts as directors - 46 reports</a:t>
            </a:r>
          </a:p>
          <a:p>
            <a:pPr lvl="1" eaLnBrk="1" hangingPunct="1">
              <a:lnSpc>
                <a:spcPct val="90000"/>
              </a:lnSpc>
            </a:pPr>
            <a:r>
              <a:rPr lang="en-IE" altLang="en-US" sz="2000" smtClean="0">
                <a:latin typeface="Times" pitchFamily="18" charset="0"/>
                <a:ea typeface="ＭＳ Ｐゴシック" pitchFamily="34" charset="-128"/>
              </a:rPr>
              <a:t>auditing deficiencies - 35 reports</a:t>
            </a:r>
          </a:p>
          <a:p>
            <a:pPr lvl="1" eaLnBrk="1" hangingPunct="1">
              <a:lnSpc>
                <a:spcPct val="90000"/>
              </a:lnSpc>
            </a:pPr>
            <a:r>
              <a:rPr lang="en-IE" altLang="en-US" sz="2000" smtClean="0">
                <a:latin typeface="Times" pitchFamily="18" charset="0"/>
                <a:ea typeface="ＭＳ Ｐゴシック" pitchFamily="34" charset="-128"/>
              </a:rPr>
              <a:t>failure to keep proper books of account - 21 reports </a:t>
            </a:r>
          </a:p>
          <a:p>
            <a:pPr lvl="1" eaLnBrk="1" hangingPunct="1">
              <a:lnSpc>
                <a:spcPct val="90000"/>
              </a:lnSpc>
            </a:pPr>
            <a:r>
              <a:rPr lang="en-IE" altLang="en-US" sz="2000" smtClean="0">
                <a:latin typeface="Times" pitchFamily="18" charset="0"/>
                <a:ea typeface="ＭＳ Ｐゴシック" pitchFamily="34" charset="-128"/>
              </a:rPr>
              <a:t>failure to hold AGM/EGM - 17 reports </a:t>
            </a:r>
          </a:p>
          <a:p>
            <a:pPr lvl="1" eaLnBrk="1" hangingPunct="1">
              <a:lnSpc>
                <a:spcPct val="90000"/>
              </a:lnSpc>
            </a:pPr>
            <a:r>
              <a:rPr lang="en-IE" altLang="en-US" sz="2000" smtClean="0">
                <a:latin typeface="Times" pitchFamily="18" charset="0"/>
                <a:ea typeface="ＭＳ Ｐゴシック" pitchFamily="34" charset="-128"/>
              </a:rPr>
              <a:t>directors conduct - 17 reports</a:t>
            </a:r>
          </a:p>
          <a:p>
            <a:pPr lvl="1" eaLnBrk="1" hangingPunct="1">
              <a:lnSpc>
                <a:spcPct val="90000"/>
              </a:lnSpc>
            </a:pPr>
            <a:r>
              <a:rPr lang="en-IE" altLang="en-US" sz="2000" smtClean="0">
                <a:latin typeface="Times" pitchFamily="18" charset="0"/>
                <a:ea typeface="ＭＳ Ｐゴシック" pitchFamily="34" charset="-128"/>
              </a:rPr>
              <a:t>reckless/fraudulent/insolvent trading - 62 reports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268413"/>
            <a:ext cx="7704138" cy="935037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What to do?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060575"/>
            <a:ext cx="7704137" cy="3529013"/>
          </a:xfrm>
        </p:spPr>
        <p:txBody>
          <a:bodyPr/>
          <a:lstStyle/>
          <a:p>
            <a:pPr eaLnBrk="1" hangingPunct="1"/>
            <a:r>
              <a:rPr lang="en-IE" altLang="en-US" sz="2400" b="1" smtClean="0">
                <a:latin typeface="Times" pitchFamily="18" charset="0"/>
                <a:ea typeface="ＭＳ Ｐゴシック" pitchFamily="34" charset="-128"/>
              </a:rPr>
              <a:t>Advice to Directors</a:t>
            </a:r>
          </a:p>
          <a:p>
            <a:pPr lvl="1" eaLnBrk="1" hangingPunct="1"/>
            <a:r>
              <a:rPr lang="en-IE" altLang="en-US" sz="2000" smtClean="0">
                <a:latin typeface="Times" pitchFamily="18" charset="0"/>
                <a:ea typeface="ＭＳ Ｐゴシック" pitchFamily="34" charset="-128"/>
              </a:rPr>
              <a:t>Ask questions</a:t>
            </a:r>
          </a:p>
          <a:p>
            <a:pPr lvl="1" eaLnBrk="1" hangingPunct="1"/>
            <a:r>
              <a:rPr lang="en-IE" altLang="en-US" sz="2000" smtClean="0">
                <a:latin typeface="Times" pitchFamily="18" charset="0"/>
                <a:ea typeface="ＭＳ Ｐゴシック" pitchFamily="34" charset="-128"/>
              </a:rPr>
              <a:t>Don’t assume anything</a:t>
            </a:r>
            <a:endParaRPr lang="en-IE" altLang="en-US" sz="2400" smtClean="0">
              <a:latin typeface="Times" pitchFamily="18" charset="0"/>
              <a:ea typeface="ＭＳ Ｐゴシック" pitchFamily="34" charset="-128"/>
            </a:endParaRPr>
          </a:p>
          <a:p>
            <a:pPr lvl="1" eaLnBrk="1" hangingPunct="1"/>
            <a:r>
              <a:rPr lang="en-IE" altLang="en-US" sz="2000" smtClean="0">
                <a:latin typeface="Times" pitchFamily="18" charset="0"/>
                <a:ea typeface="ＭＳ Ｐゴシック" pitchFamily="34" charset="-128"/>
              </a:rPr>
              <a:t>Books &amp; Records - where are they</a:t>
            </a:r>
            <a:endParaRPr lang="en-IE" altLang="en-US" sz="2400" smtClean="0">
              <a:latin typeface="Times" pitchFamily="18" charset="0"/>
              <a:ea typeface="ＭＳ Ｐゴシック" pitchFamily="34" charset="-128"/>
            </a:endParaRPr>
          </a:p>
          <a:p>
            <a:pPr lvl="1" eaLnBrk="1" hangingPunct="1"/>
            <a:r>
              <a:rPr lang="en-IE" altLang="en-US" sz="2000" smtClean="0">
                <a:latin typeface="Times" pitchFamily="18" charset="0"/>
                <a:ea typeface="ＭＳ Ｐゴシック" pitchFamily="34" charset="-128"/>
              </a:rPr>
              <a:t>Discuss issues don’t avoid them</a:t>
            </a:r>
            <a:endParaRPr lang="en-IE" altLang="en-US" sz="2400" smtClean="0">
              <a:latin typeface="Times" pitchFamily="18" charset="0"/>
              <a:ea typeface="ＭＳ Ｐゴシック" pitchFamily="34" charset="-128"/>
            </a:endParaRPr>
          </a:p>
          <a:p>
            <a:pPr lvl="1" eaLnBrk="1" hangingPunct="1"/>
            <a:r>
              <a:rPr lang="en-IE" altLang="en-US" sz="2000" smtClean="0">
                <a:latin typeface="Times" pitchFamily="18" charset="0"/>
                <a:ea typeface="ＭＳ Ｐゴシック" pitchFamily="34" charset="-128"/>
              </a:rPr>
              <a:t>Seek professional advice</a:t>
            </a:r>
          </a:p>
          <a:p>
            <a:pPr lvl="1" eaLnBrk="1" hangingPunct="1"/>
            <a:r>
              <a:rPr lang="en-IE" altLang="en-US" sz="2000" smtClean="0">
                <a:latin typeface="Times" pitchFamily="18" charset="0"/>
                <a:ea typeface="ＭＳ Ｐゴシック" pitchFamily="34" charset="-128"/>
              </a:rPr>
              <a:t>Consult your company secretary/auditors/legal advisors</a:t>
            </a:r>
          </a:p>
          <a:p>
            <a:pPr lvl="1" eaLnBrk="1" hangingPunct="1"/>
            <a:r>
              <a:rPr lang="en-IE" altLang="en-US" sz="2000" smtClean="0">
                <a:latin typeface="Times" pitchFamily="18" charset="0"/>
                <a:ea typeface="ＭＳ Ｐゴシック" pitchFamily="34" charset="-128"/>
              </a:rPr>
              <a:t>Possibility of insurance</a:t>
            </a:r>
            <a:endParaRPr lang="en-GB" altLang="en-US" sz="200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857250" y="1268413"/>
            <a:ext cx="7704138" cy="935037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Companies Act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971550" y="1773238"/>
            <a:ext cx="7704138" cy="3529012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Commenced 1 June 2015</a:t>
            </a:r>
          </a:p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Primarily aimed at helping SME’s</a:t>
            </a:r>
          </a:p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Main changes for LTDs</a:t>
            </a:r>
          </a:p>
          <a:p>
            <a:pPr lvl="1"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Single director, separate secretary</a:t>
            </a:r>
          </a:p>
          <a:p>
            <a:pPr lvl="1"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Elimination of memo and articles</a:t>
            </a:r>
          </a:p>
          <a:p>
            <a:pPr lvl="1"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Meetings by paper record</a:t>
            </a:r>
          </a:p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Need to opt in for advantages</a:t>
            </a:r>
          </a:p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See www.cro.ie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908050"/>
            <a:ext cx="7704137" cy="935038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Sources of Information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557338"/>
            <a:ext cx="7772400" cy="4419600"/>
          </a:xfrm>
        </p:spPr>
        <p:txBody>
          <a:bodyPr/>
          <a:lstStyle/>
          <a:p>
            <a:pPr eaLnBrk="1" hangingPunct="1"/>
            <a:r>
              <a:rPr lang="en-IE" altLang="en-US" sz="2000" smtClean="0">
                <a:latin typeface="Times" pitchFamily="18" charset="0"/>
                <a:ea typeface="ＭＳ Ｐゴシック" pitchFamily="34" charset="-128"/>
              </a:rPr>
              <a:t>ODCE publications </a:t>
            </a:r>
          </a:p>
          <a:p>
            <a:pPr lvl="1" eaLnBrk="1" hangingPunct="1"/>
            <a:r>
              <a:rPr lang="en-IE" altLang="en-US" sz="1800" smtClean="0">
                <a:latin typeface="Times" pitchFamily="18" charset="0"/>
                <a:ea typeface="ＭＳ Ｐゴシック" pitchFamily="34" charset="-128"/>
              </a:rPr>
              <a:t>Information Books and Quick Guides;</a:t>
            </a:r>
          </a:p>
          <a:p>
            <a:pPr lvl="1" eaLnBrk="1" hangingPunct="1"/>
            <a:r>
              <a:rPr lang="en-IE" altLang="en-US" sz="1800" smtClean="0">
                <a:latin typeface="Times" pitchFamily="18" charset="0"/>
                <a:ea typeface="ＭＳ Ｐゴシック" pitchFamily="34" charset="-128"/>
              </a:rPr>
              <a:t>Specific guidance on new law. </a:t>
            </a:r>
          </a:p>
          <a:p>
            <a:pPr eaLnBrk="1" hangingPunct="1">
              <a:buFontTx/>
              <a:buNone/>
            </a:pPr>
            <a:endParaRPr lang="en-IE" altLang="en-US" sz="2000" smtClean="0">
              <a:latin typeface="Times" pitchFamily="18" charset="0"/>
              <a:ea typeface="ＭＳ Ｐゴシック" pitchFamily="34" charset="-128"/>
            </a:endParaRPr>
          </a:p>
          <a:p>
            <a:pPr eaLnBrk="1" hangingPunct="1"/>
            <a:r>
              <a:rPr lang="en-GB" altLang="en-US" sz="1800" smtClean="0">
                <a:latin typeface="Times" pitchFamily="18" charset="0"/>
                <a:ea typeface="ＭＳ Ｐゴシック" pitchFamily="34" charset="-128"/>
              </a:rPr>
              <a:t>ODCE website – www.odce.ie</a:t>
            </a:r>
          </a:p>
          <a:p>
            <a:pPr lvl="1" eaLnBrk="1" hangingPunct="1"/>
            <a:r>
              <a:rPr lang="en-GB" altLang="en-US" sz="1800" smtClean="0">
                <a:latin typeface="Times" pitchFamily="18" charset="0"/>
                <a:ea typeface="ＭＳ Ｐゴシック" pitchFamily="34" charset="-128"/>
              </a:rPr>
              <a:t>All publications;</a:t>
            </a:r>
          </a:p>
          <a:p>
            <a:pPr lvl="1" eaLnBrk="1" hangingPunct="1"/>
            <a:r>
              <a:rPr lang="en-GB" altLang="en-US" sz="1800" smtClean="0">
                <a:latin typeface="Times" pitchFamily="18" charset="0"/>
                <a:ea typeface="ＭＳ Ｐゴシック" pitchFamily="34" charset="-128"/>
              </a:rPr>
              <a:t>Corporate governance best practice and access to main reports</a:t>
            </a:r>
          </a:p>
          <a:p>
            <a:pPr lvl="1" eaLnBrk="1" hangingPunct="1"/>
            <a:r>
              <a:rPr lang="en-GB" altLang="en-US" sz="1800" smtClean="0">
                <a:latin typeface="Times" pitchFamily="18" charset="0"/>
                <a:ea typeface="ＭＳ Ｐゴシック" pitchFamily="34" charset="-128"/>
              </a:rPr>
              <a:t>public notice information e.g. civil enforcement action, prosecutions, insolvency information;</a:t>
            </a:r>
          </a:p>
          <a:p>
            <a:pPr lvl="1" eaLnBrk="1" hangingPunct="1"/>
            <a:r>
              <a:rPr lang="en-GB" altLang="en-US" sz="1800" smtClean="0">
                <a:latin typeface="Times" pitchFamily="18" charset="0"/>
                <a:ea typeface="ＭＳ Ｐゴシック" pitchFamily="34" charset="-128"/>
              </a:rPr>
              <a:t>access to full complement of company law statutes etc.;</a:t>
            </a:r>
          </a:p>
          <a:p>
            <a:pPr lvl="1" eaLnBrk="1" hangingPunct="1"/>
            <a:r>
              <a:rPr lang="en-GB" altLang="en-US" sz="1800" smtClean="0">
                <a:latin typeface="Times" pitchFamily="18" charset="0"/>
                <a:ea typeface="ＭＳ Ｐゴシック" pitchFamily="34" charset="-128"/>
              </a:rPr>
              <a:t>information on ODCE services.</a:t>
            </a:r>
          </a:p>
          <a:p>
            <a:pPr lvl="1" eaLnBrk="1" hangingPunct="1"/>
            <a:endParaRPr lang="en-GB" altLang="en-US" sz="1800" smtClean="0">
              <a:latin typeface="Times" pitchFamily="18" charset="0"/>
              <a:ea typeface="ＭＳ Ｐゴシック" pitchFamily="34" charset="-128"/>
            </a:endParaRPr>
          </a:p>
          <a:p>
            <a:pPr eaLnBrk="1" hangingPunct="1"/>
            <a:r>
              <a:rPr lang="en-GB" altLang="en-US" sz="1800" smtClean="0">
                <a:latin typeface="Times" pitchFamily="18" charset="0"/>
                <a:ea typeface="ＭＳ Ｐゴシック" pitchFamily="34" charset="-128"/>
              </a:rPr>
              <a:t>LO - CALL 1890 315 015, email </a:t>
            </a:r>
            <a:r>
              <a:rPr lang="en-GB" altLang="en-US" sz="1800" smtClean="0">
                <a:latin typeface="Times" pitchFamily="18" charset="0"/>
                <a:ea typeface="ＭＳ Ｐゴシック" pitchFamily="34" charset="-128"/>
                <a:hlinkClick r:id="rId3"/>
              </a:rPr>
              <a:t>info@odce.ie</a:t>
            </a:r>
            <a:r>
              <a:rPr lang="en-GB" altLang="en-US" sz="1800" smtClean="0">
                <a:latin typeface="Times" pitchFamily="18" charset="0"/>
                <a:ea typeface="ＭＳ Ｐゴシック" pitchFamily="34" charset="-128"/>
              </a:rPr>
              <a:t>, Facebook, Twitter</a:t>
            </a:r>
          </a:p>
          <a:p>
            <a:pPr eaLnBrk="1" hangingPunct="1"/>
            <a:endParaRPr lang="en-IE" altLang="en-US" sz="1800" smtClean="0">
              <a:latin typeface="Times" pitchFamily="18" charset="0"/>
              <a:ea typeface="ＭＳ Ｐゴシック" pitchFamily="34" charset="-128"/>
            </a:endParaRPr>
          </a:p>
          <a:p>
            <a:pPr lvl="1" eaLnBrk="1" hangingPunct="1"/>
            <a:endParaRPr lang="en-GB" altLang="en-US" sz="160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268413"/>
            <a:ext cx="7704138" cy="935037"/>
          </a:xfrm>
        </p:spPr>
        <p:txBody>
          <a:bodyPr/>
          <a:lstStyle/>
          <a:p>
            <a:pPr eaLnBrk="1" hangingPunct="1"/>
            <a:endParaRPr lang="en-IE" altLang="en-US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006475" y="2492375"/>
            <a:ext cx="7704138" cy="352901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IE" altLang="en-US" sz="3600" b="1" dirty="0" smtClean="0">
              <a:latin typeface="Times" pitchFamily="18" charset="0"/>
              <a:ea typeface="ＭＳ Ｐゴシック" pitchFamily="34" charset="-128"/>
            </a:endParaRPr>
          </a:p>
          <a:p>
            <a:pPr algn="ctr" eaLnBrk="1" hangingPunct="1">
              <a:buFontTx/>
              <a:buNone/>
            </a:pPr>
            <a:r>
              <a:rPr lang="en-IE" altLang="en-US" sz="3600" b="1" dirty="0" smtClean="0">
                <a:latin typeface="Times" pitchFamily="18" charset="0"/>
                <a:ea typeface="ＭＳ Ｐゴシック" pitchFamily="34" charset="-128"/>
              </a:rPr>
              <a:t>Follow ODCE on</a:t>
            </a:r>
          </a:p>
          <a:p>
            <a:pPr algn="ctr" eaLnBrk="1" hangingPunct="1">
              <a:buFontTx/>
              <a:buNone/>
            </a:pPr>
            <a:endParaRPr lang="en-GB" altLang="en-US" sz="3600" b="1" dirty="0" smtClean="0">
              <a:latin typeface="Times" pitchFamily="18" charset="0"/>
              <a:ea typeface="ＭＳ Ｐゴシック" pitchFamily="34" charset="-128"/>
            </a:endParaRPr>
          </a:p>
        </p:txBody>
      </p:sp>
      <p:pic>
        <p:nvPicPr>
          <p:cNvPr id="46084" name="Picture 4" descr="K:\(30)  Compliance Unit\(02)  Compliance Activities\(16)  Social Media\Facebook-symb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1375" y="5692775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 descr="K:\(30)  Compliance Unit\(02)  Compliance Activities\(16)  Social Media\twitter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175" y="5695950"/>
            <a:ext cx="69532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6" descr="K:\(30)  Compliance Unit\(02)  Compliance Activities\(16)  Social Media\linkedin-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64075" y="5691188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9700" y="557688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412875"/>
            <a:ext cx="3886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IE" altLang="en-US" sz="2400" b="1" smtClean="0">
                <a:latin typeface="Times" pitchFamily="18" charset="0"/>
                <a:ea typeface="ＭＳ Ｐゴシック" pitchFamily="34" charset="-128"/>
              </a:rPr>
              <a:t>Where is the registered office of the company?</a:t>
            </a:r>
          </a:p>
          <a:p>
            <a:pPr eaLnBrk="1" hangingPunct="1">
              <a:lnSpc>
                <a:spcPct val="90000"/>
              </a:lnSpc>
            </a:pPr>
            <a:r>
              <a:rPr lang="en-IE" altLang="en-US" sz="2400" b="1" smtClean="0">
                <a:latin typeface="Times" pitchFamily="18" charset="0"/>
                <a:ea typeface="ＭＳ Ｐゴシック" pitchFamily="34" charset="-128"/>
              </a:rPr>
              <a:t>Are your website and emails compliant?</a:t>
            </a:r>
          </a:p>
          <a:p>
            <a:pPr eaLnBrk="1" hangingPunct="1">
              <a:lnSpc>
                <a:spcPct val="90000"/>
              </a:lnSpc>
            </a:pPr>
            <a:r>
              <a:rPr lang="en-IE" altLang="en-US" sz="2400" b="1" smtClean="0">
                <a:latin typeface="Times" pitchFamily="18" charset="0"/>
                <a:ea typeface="ＭＳ Ｐゴシック" pitchFamily="34" charset="-128"/>
              </a:rPr>
              <a:t>Are you a properly appointed director?</a:t>
            </a:r>
          </a:p>
          <a:p>
            <a:pPr eaLnBrk="1" hangingPunct="1">
              <a:lnSpc>
                <a:spcPct val="90000"/>
              </a:lnSpc>
            </a:pPr>
            <a:r>
              <a:rPr lang="en-IE" altLang="en-US" sz="2400" b="1" smtClean="0">
                <a:latin typeface="Times" pitchFamily="18" charset="0"/>
                <a:ea typeface="ＭＳ Ｐゴシック" pitchFamily="34" charset="-128"/>
              </a:rPr>
              <a:t>What books and records do you have?</a:t>
            </a:r>
          </a:p>
          <a:p>
            <a:pPr eaLnBrk="1" hangingPunct="1">
              <a:lnSpc>
                <a:spcPct val="90000"/>
              </a:lnSpc>
            </a:pPr>
            <a:r>
              <a:rPr lang="en-IE" altLang="en-US" sz="2400" b="1" smtClean="0">
                <a:latin typeface="Times" pitchFamily="18" charset="0"/>
                <a:ea typeface="ＭＳ Ｐゴシック" pitchFamily="34" charset="-128"/>
              </a:rPr>
              <a:t>Who maintains your accounts, and where?</a:t>
            </a:r>
          </a:p>
          <a:p>
            <a:pPr eaLnBrk="1" hangingPunct="1">
              <a:lnSpc>
                <a:spcPct val="90000"/>
              </a:lnSpc>
            </a:pPr>
            <a:r>
              <a:rPr lang="en-IE" altLang="en-US" sz="2400" b="1" smtClean="0">
                <a:latin typeface="Times" pitchFamily="18" charset="0"/>
                <a:ea typeface="ＭＳ Ｐゴシック" pitchFamily="34" charset="-128"/>
              </a:rPr>
              <a:t>Have your books ever been audited?</a:t>
            </a:r>
          </a:p>
          <a:p>
            <a:pPr eaLnBrk="1" hangingPunct="1">
              <a:lnSpc>
                <a:spcPct val="90000"/>
              </a:lnSpc>
            </a:pPr>
            <a:endParaRPr lang="en-IE" altLang="en-US" sz="2400" b="1" smtClean="0">
              <a:latin typeface="Times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IE" altLang="en-US" sz="2000" b="1" smtClean="0">
              <a:latin typeface="Times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IE" altLang="en-US" sz="2000" b="1" smtClean="0">
              <a:latin typeface="Times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en-US" sz="1800" b="1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953000" y="20574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5076825" y="1341438"/>
            <a:ext cx="388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IE" altLang="en-US" sz="2400" b="1">
                <a:latin typeface="Times" pitchFamily="18" charset="0"/>
                <a:ea typeface="ＭＳ Ｐゴシック" pitchFamily="34" charset="-128"/>
              </a:rPr>
              <a:t>When was your last meeting of directors?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IE" altLang="en-US" sz="2400" b="1">
                <a:latin typeface="Times" pitchFamily="18" charset="0"/>
                <a:ea typeface="ＭＳ Ｐゴシック" pitchFamily="34" charset="-128"/>
              </a:rPr>
              <a:t>When was your last AGM/EGM?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IE" altLang="en-US" sz="2400" b="1">
                <a:latin typeface="Times" pitchFamily="18" charset="0"/>
                <a:ea typeface="ＭＳ Ｐゴシック" pitchFamily="34" charset="-128"/>
              </a:rPr>
              <a:t>What is your annual return date (ARD)?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IE" altLang="en-US" sz="2400" b="1">
                <a:latin typeface="Times" pitchFamily="18" charset="0"/>
                <a:ea typeface="ＭＳ Ｐゴシック" pitchFamily="34" charset="-128"/>
              </a:rPr>
              <a:t>Are you taking advantage of your power as a director?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IE" altLang="en-US" sz="2400" b="1">
                <a:latin typeface="Times" pitchFamily="18" charset="0"/>
                <a:ea typeface="ＭＳ Ｐゴシック" pitchFamily="34" charset="-128"/>
              </a:rPr>
              <a:t>Are you in financial trouble?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GB" altLang="en-US" sz="2400" b="1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57250" y="1268413"/>
            <a:ext cx="7704138" cy="935037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Company Law and Directors’ Duties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8195" name="Rectangle 1027"/>
          <p:cNvSpPr>
            <a:spLocks noGrp="1" noChangeArrowheads="1"/>
          </p:cNvSpPr>
          <p:nvPr>
            <p:ph idx="1"/>
          </p:nvPr>
        </p:nvSpPr>
        <p:spPr>
          <a:xfrm>
            <a:off x="1006475" y="2492375"/>
            <a:ext cx="7704138" cy="3529013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Company is a separate legal entity</a:t>
            </a:r>
          </a:p>
          <a:p>
            <a:pPr lvl="1" eaLnBrk="1" hangingPunct="1"/>
            <a:r>
              <a:rPr lang="en-GB" altLang="en-US" smtClean="0">
                <a:latin typeface="Times" pitchFamily="18" charset="0"/>
                <a:ea typeface="ＭＳ Ｐゴシック" pitchFamily="34" charset="-128"/>
              </a:rPr>
              <a:t>Can sue and be sued in its own name</a:t>
            </a:r>
          </a:p>
          <a:p>
            <a:pPr lvl="1" eaLnBrk="1" hangingPunct="1"/>
            <a:r>
              <a:rPr lang="en-GB" altLang="en-US" smtClean="0">
                <a:latin typeface="Times" pitchFamily="18" charset="0"/>
                <a:ea typeface="ＭＳ Ｐゴシック" pitchFamily="34" charset="-128"/>
              </a:rPr>
              <a:t>Holds assets and incurs liabilities separate from its members/shareholders</a:t>
            </a:r>
          </a:p>
          <a:p>
            <a:pPr lvl="1" eaLnBrk="1" hangingPunct="1"/>
            <a:r>
              <a:rPr lang="en-GB" altLang="en-US" smtClean="0">
                <a:latin typeface="Times" pitchFamily="18" charset="0"/>
                <a:ea typeface="ＭＳ Ｐゴシック" pitchFamily="34" charset="-128"/>
              </a:rPr>
              <a:t>Confers limited liability on members/shareholders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268413"/>
            <a:ext cx="7704138" cy="935037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Company Law and Directors’ Duties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06475" y="2492375"/>
            <a:ext cx="7704138" cy="3529013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Company is managed on behalf of members by Director/Board of Directors </a:t>
            </a:r>
          </a:p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Duty under law to the company</a:t>
            </a:r>
          </a:p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Board has collective responsibility for all actions (and omissions) by the company</a:t>
            </a:r>
          </a:p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Company law focuses on directors as holders of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268413"/>
            <a:ext cx="7704138" cy="935037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Company Law and Directors’ Duties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06475" y="2492375"/>
            <a:ext cx="7704138" cy="3529013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Specific rules contained in Companies Act Parts 4 and 5 and Constitution</a:t>
            </a:r>
          </a:p>
          <a:p>
            <a:pPr lvl="1"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Composition of Board</a:t>
            </a:r>
          </a:p>
          <a:p>
            <a:pPr lvl="1"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Appointment/retirement</a:t>
            </a:r>
          </a:p>
          <a:p>
            <a:pPr lvl="1"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Quorum, etc.</a:t>
            </a:r>
          </a:p>
          <a:p>
            <a:pPr eaLnBrk="1" hangingPunct="1"/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57250" y="1268413"/>
            <a:ext cx="7704138" cy="935037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Roles and responsibilities of boards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971550" y="2276475"/>
            <a:ext cx="7704138" cy="3529013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Primary responsibilities set out in company law</a:t>
            </a:r>
          </a:p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Additional duties set out in Constitution</a:t>
            </a:r>
          </a:p>
          <a:p>
            <a:pPr lvl="1"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These can be amended by members by special resolution</a:t>
            </a:r>
          </a:p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Also general duties of loyalty and fidelity (which apply to all staff)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DIRECTORS DUTIES</a:t>
            </a:r>
            <a:r>
              <a:rPr lang="en-IE" altLang="en-US" sz="2800" smtClean="0">
                <a:latin typeface="Times" pitchFamily="18" charset="0"/>
                <a:ea typeface="ＭＳ Ｐゴシック" pitchFamily="34" charset="-128"/>
              </a:rPr>
              <a:t/>
            </a:r>
            <a:br>
              <a:rPr lang="en-IE" altLang="en-US" sz="2800" smtClean="0">
                <a:latin typeface="Times" pitchFamily="18" charset="0"/>
                <a:ea typeface="ＭＳ Ｐゴシック" pitchFamily="34" charset="-128"/>
              </a:rPr>
            </a:br>
            <a:r>
              <a:rPr lang="en-IE" altLang="en-US" sz="2800" smtClean="0">
                <a:latin typeface="Times" pitchFamily="18" charset="0"/>
                <a:ea typeface="ＭＳ Ｐゴシック" pitchFamily="34" charset="-128"/>
              </a:rPr>
              <a:t>COMMON LAW FIDUCIARY DUTIES</a:t>
            </a:r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828800"/>
            <a:ext cx="7543800" cy="5029200"/>
          </a:xfrm>
        </p:spPr>
        <p:txBody>
          <a:bodyPr/>
          <a:lstStyle/>
          <a:p>
            <a:pPr marL="1047750" indent="-952500" eaLnBrk="1" hangingPunct="1">
              <a:buFontTx/>
              <a:buNone/>
              <a:tabLst>
                <a:tab pos="1054100" algn="l"/>
              </a:tabLst>
            </a:pPr>
            <a:endParaRPr lang="en-IE" altLang="en-US" sz="2800" smtClean="0">
              <a:latin typeface="Times" pitchFamily="18" charset="0"/>
              <a:ea typeface="ＭＳ Ｐゴシック" pitchFamily="34" charset="-128"/>
            </a:endParaRPr>
          </a:p>
          <a:p>
            <a:pPr marL="1047750" indent="-952500" eaLnBrk="1" hangingPunct="1">
              <a:buFontTx/>
              <a:buNone/>
              <a:tabLst>
                <a:tab pos="1054100" algn="l"/>
              </a:tabLst>
            </a:pPr>
            <a:r>
              <a:rPr lang="en-IE" altLang="en-US" sz="2800" smtClean="0">
                <a:latin typeface="Times" pitchFamily="18" charset="0"/>
                <a:ea typeface="ＭＳ Ｐゴシック" pitchFamily="34" charset="-128"/>
              </a:rPr>
              <a:t>Section 228, Companies Act</a:t>
            </a:r>
          </a:p>
          <a:p>
            <a:pPr marL="1771650" lvl="1" indent="-533400" eaLnBrk="1" hangingPunct="1">
              <a:tabLst>
                <a:tab pos="1054100" algn="l"/>
              </a:tabLst>
            </a:pPr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Act in good faith and in company’s interest</a:t>
            </a:r>
          </a:p>
          <a:p>
            <a:pPr marL="1771650" lvl="1" indent="-533400" eaLnBrk="1" hangingPunct="1">
              <a:tabLst>
                <a:tab pos="1054100" algn="l"/>
              </a:tabLst>
            </a:pPr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Act honestly and responsibly in conduct of company affairs</a:t>
            </a:r>
          </a:p>
          <a:p>
            <a:pPr marL="1771650" lvl="1" indent="-533400" eaLnBrk="1" hangingPunct="1">
              <a:tabLst>
                <a:tab pos="1054100" algn="l"/>
              </a:tabLst>
            </a:pPr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Act in accordance with company’s constitution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DIRECTORS DUTIES</a:t>
            </a:r>
            <a:r>
              <a:rPr lang="en-IE" altLang="en-US" sz="2800" smtClean="0">
                <a:latin typeface="Times" pitchFamily="18" charset="0"/>
                <a:ea typeface="ＭＳ Ｐゴシック" pitchFamily="34" charset="-128"/>
              </a:rPr>
              <a:t/>
            </a:r>
            <a:br>
              <a:rPr lang="en-IE" altLang="en-US" sz="2800" smtClean="0">
                <a:latin typeface="Times" pitchFamily="18" charset="0"/>
                <a:ea typeface="ＭＳ Ｐゴシック" pitchFamily="34" charset="-128"/>
              </a:rPr>
            </a:br>
            <a:r>
              <a:rPr lang="en-IE" altLang="en-US" sz="2800" smtClean="0">
                <a:latin typeface="Times" pitchFamily="18" charset="0"/>
                <a:ea typeface="ＭＳ Ｐゴシック" pitchFamily="34" charset="-128"/>
              </a:rPr>
              <a:t>COMMON LAW FIDUCIARY DUTIES</a:t>
            </a:r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828800"/>
            <a:ext cx="7543800" cy="5029200"/>
          </a:xfrm>
        </p:spPr>
        <p:txBody>
          <a:bodyPr/>
          <a:lstStyle/>
          <a:p>
            <a:pPr marL="1047750" indent="-952500" eaLnBrk="1" hangingPunct="1">
              <a:buFontTx/>
              <a:buAutoNum type="alphaUcPeriod"/>
              <a:tabLst>
                <a:tab pos="1054100" algn="l"/>
              </a:tabLst>
            </a:pPr>
            <a:endParaRPr lang="en-IE" altLang="en-US" sz="2800" smtClean="0">
              <a:latin typeface="Times" pitchFamily="18" charset="0"/>
              <a:ea typeface="ＭＳ Ｐゴシック" pitchFamily="34" charset="-128"/>
            </a:endParaRPr>
          </a:p>
          <a:p>
            <a:pPr marL="1771650" lvl="1" indent="-533400" eaLnBrk="1" hangingPunct="1">
              <a:tabLst>
                <a:tab pos="1054100" algn="l"/>
              </a:tabLst>
            </a:pPr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Not use company property/information/opportunity  for personal/third party gain without shareholder approval/constitutional support</a:t>
            </a:r>
          </a:p>
          <a:p>
            <a:pPr marL="1771650" lvl="1" indent="-533400" eaLnBrk="1" hangingPunct="1">
              <a:tabLst>
                <a:tab pos="1054100" algn="l"/>
              </a:tabLst>
            </a:pPr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Not fetter judgement unless in company interests/shareholder approval</a:t>
            </a:r>
          </a:p>
          <a:p>
            <a:pPr marL="1771650" lvl="1" indent="-533400" eaLnBrk="1" hangingPunct="1">
              <a:tabLst>
                <a:tab pos="1054100" algn="l"/>
              </a:tabLst>
            </a:pPr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Avoid conflicts of interest</a:t>
            </a:r>
            <a:endParaRPr lang="en-GB" alt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DIRECTORS DUTIES</a:t>
            </a:r>
            <a:r>
              <a:rPr lang="en-IE" altLang="en-US" sz="2800" smtClean="0">
                <a:latin typeface="Times" pitchFamily="18" charset="0"/>
                <a:ea typeface="ＭＳ Ｐゴシック" pitchFamily="34" charset="-128"/>
              </a:rPr>
              <a:t/>
            </a:r>
            <a:br>
              <a:rPr lang="en-IE" altLang="en-US" sz="2800" smtClean="0">
                <a:latin typeface="Times" pitchFamily="18" charset="0"/>
                <a:ea typeface="ＭＳ Ｐゴシック" pitchFamily="34" charset="-128"/>
              </a:rPr>
            </a:br>
            <a:r>
              <a:rPr lang="en-IE" altLang="en-US" sz="2800" smtClean="0">
                <a:latin typeface="Times" pitchFamily="18" charset="0"/>
                <a:ea typeface="ＭＳ Ｐゴシック" pitchFamily="34" charset="-128"/>
              </a:rPr>
              <a:t>COMMON LAW FIDUCIARY DUTIES</a:t>
            </a:r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828800"/>
            <a:ext cx="7543800" cy="5029200"/>
          </a:xfrm>
        </p:spPr>
        <p:txBody>
          <a:bodyPr/>
          <a:lstStyle/>
          <a:p>
            <a:pPr marL="1047750" indent="-952500" eaLnBrk="1" hangingPunct="1">
              <a:buFontTx/>
              <a:buAutoNum type="alphaUcPeriod"/>
              <a:tabLst>
                <a:tab pos="1054100" algn="l"/>
              </a:tabLst>
            </a:pPr>
            <a:endParaRPr lang="en-IE" altLang="en-US" sz="2800" smtClean="0">
              <a:latin typeface="Times" pitchFamily="18" charset="0"/>
              <a:ea typeface="ＭＳ Ｐゴシック" pitchFamily="34" charset="-128"/>
            </a:endParaRPr>
          </a:p>
          <a:p>
            <a:pPr marL="1771650" lvl="1" indent="-533400" eaLnBrk="1" hangingPunct="1">
              <a:tabLst>
                <a:tab pos="1054100" algn="l"/>
              </a:tabLst>
            </a:pPr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Act with due care, skill and diligence</a:t>
            </a:r>
          </a:p>
          <a:p>
            <a:pPr marL="1771650" lvl="1" indent="-533400" eaLnBrk="1" hangingPunct="1">
              <a:tabLst>
                <a:tab pos="1054100" algn="l"/>
              </a:tabLst>
            </a:pPr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Have regard to interests of employees/members</a:t>
            </a:r>
          </a:p>
          <a:p>
            <a:pPr marL="1771650" lvl="1" indent="-533400" eaLnBrk="1" hangingPunct="1">
              <a:tabLst>
                <a:tab pos="1054100" algn="l"/>
              </a:tabLst>
            </a:pPr>
            <a:r>
              <a:rPr lang="en-IE" altLang="en-US" smtClean="0">
                <a:latin typeface="Times" pitchFamily="18" charset="0"/>
                <a:ea typeface="ＭＳ Ｐゴシック" pitchFamily="34" charset="-128"/>
              </a:rPr>
              <a:t>Have regard to particular interest of member with entitlement to appoint director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478_ODCE_PPT_Proof#04">
  <a:themeElements>
    <a:clrScheme name="ODCE_Themes">
      <a:dk1>
        <a:srgbClr val="1D316F"/>
      </a:dk1>
      <a:lt1>
        <a:sysClr val="window" lastClr="FFFFFF"/>
      </a:lt1>
      <a:dk2>
        <a:srgbClr val="A80830"/>
      </a:dk2>
      <a:lt2>
        <a:srgbClr val="FFFFFF"/>
      </a:lt2>
      <a:accent1>
        <a:srgbClr val="1D316F"/>
      </a:accent1>
      <a:accent2>
        <a:srgbClr val="A80830"/>
      </a:accent2>
      <a:accent3>
        <a:srgbClr val="F3D08E"/>
      </a:accent3>
      <a:accent4>
        <a:srgbClr val="89CDDB"/>
      </a:accent4>
      <a:accent5>
        <a:srgbClr val="B7B600"/>
      </a:accent5>
      <a:accent6>
        <a:srgbClr val="D51524"/>
      </a:accent6>
      <a:hlink>
        <a:srgbClr val="008ADC"/>
      </a:hlink>
      <a:folHlink>
        <a:srgbClr val="E76E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SLIDES TEMPLATE - SEPT 2012</Template>
  <TotalTime>6015</TotalTime>
  <Words>874</Words>
  <Application>Microsoft Office PowerPoint</Application>
  <PresentationFormat>On-screen Show (4:3)</PresentationFormat>
  <Paragraphs>196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Times New Roman</vt:lpstr>
      <vt:lpstr>Arial</vt:lpstr>
      <vt:lpstr>Times</vt:lpstr>
      <vt:lpstr>ＭＳ Ｐゴシック</vt:lpstr>
      <vt:lpstr>Wingdings</vt:lpstr>
      <vt:lpstr>Calibri</vt:lpstr>
      <vt:lpstr>00478_ODCE_PPT_Proof#04</vt:lpstr>
      <vt:lpstr>Slide 1</vt:lpstr>
      <vt:lpstr> </vt:lpstr>
      <vt:lpstr>Company Law and Directors’ Duties</vt:lpstr>
      <vt:lpstr>Company Law and Directors’ Duties</vt:lpstr>
      <vt:lpstr>Company Law and Directors’ Duties</vt:lpstr>
      <vt:lpstr>Roles and responsibilities of boards</vt:lpstr>
      <vt:lpstr>DIRECTORS DUTIES COMMON LAW FIDUCIARY DUTIES </vt:lpstr>
      <vt:lpstr>DIRECTORS DUTIES COMMON LAW FIDUCIARY DUTIES </vt:lpstr>
      <vt:lpstr>DIRECTORS DUTIES COMMON LAW FIDUCIARY DUTIES </vt:lpstr>
      <vt:lpstr>Breach of duties</vt:lpstr>
      <vt:lpstr>Shadow Directors</vt:lpstr>
      <vt:lpstr>De Facto directors</vt:lpstr>
      <vt:lpstr>Shadow Directors/De facto directors</vt:lpstr>
      <vt:lpstr>Requirements under Statute</vt:lpstr>
      <vt:lpstr>Disclosure</vt:lpstr>
      <vt:lpstr>Registered Office</vt:lpstr>
      <vt:lpstr>Companies Registration Office</vt:lpstr>
      <vt:lpstr>From records to Annual Return</vt:lpstr>
      <vt:lpstr>Communications</vt:lpstr>
      <vt:lpstr>Accountability</vt:lpstr>
      <vt:lpstr>Accountability</vt:lpstr>
      <vt:lpstr>More Common Breaches</vt:lpstr>
      <vt:lpstr>What to do?</vt:lpstr>
      <vt:lpstr>Companies Act</vt:lpstr>
      <vt:lpstr>Sources of Information</vt:lpstr>
      <vt:lpstr>Slide 26</vt:lpstr>
      <vt:lpstr>Slide 27</vt:lpstr>
    </vt:vector>
  </TitlesOfParts>
  <Company>DETE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 Hosford</dc:creator>
  <cp:lastModifiedBy>gmackey</cp:lastModifiedBy>
  <cp:revision>961</cp:revision>
  <dcterms:created xsi:type="dcterms:W3CDTF">2001-08-31T15:46:26Z</dcterms:created>
  <dcterms:modified xsi:type="dcterms:W3CDTF">2017-04-19T12:37:45Z</dcterms:modified>
</cp:coreProperties>
</file>