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54" r:id="rId3"/>
    <p:sldMasterId id="2147483666" r:id="rId4"/>
    <p:sldMasterId id="2147483673" r:id="rId5"/>
    <p:sldMasterId id="2147483694" r:id="rId6"/>
  </p:sldMasterIdLst>
  <p:sldIdLst>
    <p:sldId id="257" r:id="rId7"/>
    <p:sldId id="258" r:id="rId8"/>
    <p:sldId id="259" r:id="rId9"/>
    <p:sldId id="260" r:id="rId10"/>
    <p:sldId id="261" r:id="rId11"/>
    <p:sldId id="262" r:id="rId12"/>
    <p:sldId id="269" r:id="rId13"/>
    <p:sldId id="270" r:id="rId14"/>
    <p:sldId id="271" r:id="rId15"/>
    <p:sldId id="272" r:id="rId16"/>
    <p:sldId id="273" r:id="rId17"/>
    <p:sldId id="275" r:id="rId18"/>
    <p:sldId id="263" r:id="rId19"/>
    <p:sldId id="264" r:id="rId20"/>
    <p:sldId id="274" r:id="rId21"/>
    <p:sldId id="277" r:id="rId22"/>
    <p:sldId id="283" r:id="rId23"/>
    <p:sldId id="284" r:id="rId24"/>
    <p:sldId id="285" r:id="rId25"/>
    <p:sldId id="286" r:id="rId26"/>
    <p:sldId id="291" r:id="rId27"/>
    <p:sldId id="278" r:id="rId28"/>
    <p:sldId id="287" r:id="rId29"/>
    <p:sldId id="288" r:id="rId30"/>
    <p:sldId id="289" r:id="rId31"/>
    <p:sldId id="279" r:id="rId32"/>
    <p:sldId id="290" r:id="rId33"/>
    <p:sldId id="292" r:id="rId34"/>
    <p:sldId id="280" r:id="rId35"/>
    <p:sldId id="293" r:id="rId36"/>
    <p:sldId id="281" r:id="rId37"/>
    <p:sldId id="294" r:id="rId38"/>
    <p:sldId id="282" r:id="rId39"/>
    <p:sldId id="296" r:id="rId40"/>
    <p:sldId id="295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45"/>
    <p:restoredTop sz="96327"/>
  </p:normalViewPr>
  <p:slideViewPr>
    <p:cSldViewPr snapToGrid="0" snapToObjects="1">
      <p:cViewPr varScale="1">
        <p:scale>
          <a:sx n="88" d="100"/>
          <a:sy n="88" d="100"/>
        </p:scale>
        <p:origin x="-6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Total Population 2016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 Catchment Profile - Total Population 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2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153-B64B-8D4B-A69E35E327F3}"/>
              </c:ext>
            </c:extLst>
          </c:dPt>
          <c:dPt>
            <c:idx val="3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153-B64B-8D4B-A69E35E327F3}"/>
              </c:ext>
            </c:extLst>
          </c:dPt>
          <c:dPt>
            <c:idx val="4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153-B64B-8D4B-A69E35E327F3}"/>
              </c:ext>
            </c:extLst>
          </c:dPt>
          <c:cat>
            <c:strRef>
              <c:f>Sheet1!$A$2:$A$6</c:f>
              <c:strCache>
                <c:ptCount val="5"/>
                <c:pt idx="0">
                  <c:v>M1 Corridor 60 min catchment (2,246,859) </c:v>
                </c:pt>
                <c:pt idx="2">
                  <c:v>Northern Ireland (1,862,137)</c:v>
                </c:pt>
                <c:pt idx="3">
                  <c:v>Republic of Ireland (4,761,865)</c:v>
                </c:pt>
                <c:pt idx="4">
                  <c:v>All Island (6,624,002)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34</c:v>
                </c:pt>
                <c:pt idx="2">
                  <c:v>28</c:v>
                </c:pt>
                <c:pt idx="3">
                  <c:v>72</c:v>
                </c:pt>
                <c:pt idx="4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53-B64B-8D4B-A69E35E327F3}"/>
            </c:ext>
          </c:extLst>
        </c:ser>
        <c:dLbls/>
        <c:gapWidth val="182"/>
        <c:axId val="225279360"/>
        <c:axId val="225301632"/>
      </c:barChart>
      <c:catAx>
        <c:axId val="22527936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301632"/>
        <c:crosses val="autoZero"/>
        <c:auto val="1"/>
        <c:lblAlgn val="ctr"/>
        <c:lblOffset val="100"/>
      </c:catAx>
      <c:valAx>
        <c:axId val="225301632"/>
        <c:scaling>
          <c:orientation val="minMax"/>
          <c:max val="1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27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DC1CE-9C87-C642-AED7-A25A5A4AE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5480223" cy="276388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5933C6-5057-0940-8D9D-D710CDE2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" y="4127157"/>
            <a:ext cx="5513174" cy="14148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34BF7-1D01-C54A-BAB5-4E78C84A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7" y="6356350"/>
            <a:ext cx="551317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036B1D-8990-4E4C-9598-2CCC54CF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043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544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66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2 colu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16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NAV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9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53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021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DARK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02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960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DC1CE-9C87-C642-AED7-A25A5A4AE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5480223" cy="276388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5933C6-5057-0940-8D9D-D710CDE2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" y="4127157"/>
            <a:ext cx="5513174" cy="14148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34BF7-1D01-C54A-BAB5-4E78C84A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2145" y="6356350"/>
            <a:ext cx="5513174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036B1D-8990-4E4C-9598-2CCC54CF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12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854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0912" y="6356350"/>
            <a:ext cx="793509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22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4336" y="6356350"/>
            <a:ext cx="800923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9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27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720" y="6356350"/>
            <a:ext cx="793509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23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2 colu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4336" y="6356350"/>
            <a:ext cx="800923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74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DC1CE-9C87-C642-AED7-A25A5A4AE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5480223" cy="276388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5933C6-5057-0940-8D9D-D710CDE2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" y="4127157"/>
            <a:ext cx="5513174" cy="14148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34BF7-1D01-C54A-BAB5-4E78C84A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2145" y="6356350"/>
            <a:ext cx="551317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036B1D-8990-4E4C-9598-2CCC54CF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51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4437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721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2144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08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720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2 colu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03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N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38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895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54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746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col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84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 col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525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B0186230-1901-2140-8C9C-E117D3679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6450" y="0"/>
            <a:ext cx="503555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2" y="6237758"/>
            <a:ext cx="2420143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45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61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1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161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B0186230-1901-2140-8C9C-E117D3679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03555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8225" y="6237758"/>
            <a:ext cx="2420143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82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FBA985C-FFB7-D74F-BC2D-5CC95C867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1289" y="625786"/>
            <a:ext cx="4218432" cy="4218432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2" y="6237758"/>
            <a:ext cx="2420143" cy="594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48E4AF1-B415-1143-BFC4-32E1E554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6937248" y="3521380"/>
            <a:ext cx="5772912" cy="39190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890DE44-3402-7546-B66B-80497236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481A6D9F-7A3B-0C47-BB53-8AE9D7AED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ADBC2879-4F67-B54F-B64D-A042B90B8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77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90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FBA985C-FFB7-D74F-BC2D-5CC95C867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7462" y="625786"/>
            <a:ext cx="4218432" cy="4218432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278" y="6237758"/>
            <a:ext cx="2420143" cy="594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48E4AF1-B415-1143-BFC4-32E1E554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96579" y="3521380"/>
            <a:ext cx="5772912" cy="39190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F157731-3193-5949-B772-E7F90EBF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61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1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906BBAF4-0874-5841-9463-49952ACCEB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161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51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ts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2" y="6237758"/>
            <a:ext cx="2420143" cy="59495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890DE44-3402-7546-B66B-80497236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481A6D9F-7A3B-0C47-BB53-8AE9D7AED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ADBC2879-4F67-B54F-B64D-A042B90B8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77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8" name="Picture 7" descr="A picture containing indoor, keyboard, surface&#10;&#10;Description automatically generated">
            <a:extLst>
              <a:ext uri="{FF2B5EF4-FFF2-40B4-BE49-F238E27FC236}">
                <a16:creationId xmlns:a16="http://schemas.microsoft.com/office/drawing/2014/main" xmlns="" id="{0A8C4CD9-1EB2-9046-B63A-113A8C9D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06" y="-250038"/>
            <a:ext cx="4218432" cy="7617088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xmlns="" id="{10714281-52F5-A042-87F7-27569D36C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1362" y="1367460"/>
            <a:ext cx="3313176" cy="3313176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760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ts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278" y="6237758"/>
            <a:ext cx="2420143" cy="5949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F157731-3193-5949-B772-E7F90EBF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61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1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906BBAF4-0874-5841-9463-49952ACCEB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161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picture containing indoor, keyboard, surface&#10;&#10;Description automatically generated">
            <a:extLst>
              <a:ext uri="{FF2B5EF4-FFF2-40B4-BE49-F238E27FC236}">
                <a16:creationId xmlns:a16="http://schemas.microsoft.com/office/drawing/2014/main" xmlns="" id="{D829A0E5-872B-5341-913A-5B32F4CA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0038"/>
            <a:ext cx="4218432" cy="761708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FBA985C-FFB7-D74F-BC2D-5CC95C867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5256" y="1367460"/>
            <a:ext cx="3313176" cy="3313176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44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27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82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 Green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02A9FBC0-FD17-0944-9B67-3566C22632C0}"/>
              </a:ext>
            </a:extLst>
          </p:cNvPr>
          <p:cNvSpPr/>
          <p:nvPr/>
        </p:nvSpPr>
        <p:spPr>
          <a:xfrm>
            <a:off x="7461504" y="1353312"/>
            <a:ext cx="4267200" cy="426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78C2E441-158D-E24B-9045-40408C0717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576816 w 12192000"/>
              <a:gd name="connsiteY0" fmla="*/ 1475232 h 6858000"/>
              <a:gd name="connsiteX1" fmla="*/ 7559040 w 12192000"/>
              <a:gd name="connsiteY1" fmla="*/ 3493008 h 6858000"/>
              <a:gd name="connsiteX2" fmla="*/ 9576816 w 12192000"/>
              <a:gd name="connsiteY2" fmla="*/ 5510784 h 6858000"/>
              <a:gd name="connsiteX3" fmla="*/ 11594592 w 12192000"/>
              <a:gd name="connsiteY3" fmla="*/ 3493008 h 6858000"/>
              <a:gd name="connsiteX4" fmla="*/ 9576816 w 12192000"/>
              <a:gd name="connsiteY4" fmla="*/ 147523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9576816" y="1475232"/>
                </a:moveTo>
                <a:cubicBezTo>
                  <a:pt x="8462429" y="1475232"/>
                  <a:pt x="7559040" y="2378621"/>
                  <a:pt x="7559040" y="3493008"/>
                </a:cubicBezTo>
                <a:cubicBezTo>
                  <a:pt x="7559040" y="4607395"/>
                  <a:pt x="8462429" y="5510784"/>
                  <a:pt x="9576816" y="5510784"/>
                </a:cubicBezTo>
                <a:cubicBezTo>
                  <a:pt x="10691203" y="5510784"/>
                  <a:pt x="11594592" y="4607395"/>
                  <a:pt x="11594592" y="3493008"/>
                </a:cubicBezTo>
                <a:cubicBezTo>
                  <a:pt x="11594592" y="2378621"/>
                  <a:pt x="10691203" y="1475232"/>
                  <a:pt x="9576816" y="14752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049" y="2315888"/>
            <a:ext cx="2956479" cy="24755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5953E6E-2215-7741-A8DE-7B526EEDFA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1" y="6237758"/>
            <a:ext cx="2420145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68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 DkGreen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02A9FBC0-FD17-0944-9B67-3566C22632C0}"/>
              </a:ext>
            </a:extLst>
          </p:cNvPr>
          <p:cNvSpPr/>
          <p:nvPr/>
        </p:nvSpPr>
        <p:spPr>
          <a:xfrm>
            <a:off x="7461504" y="1353312"/>
            <a:ext cx="4267200" cy="426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78C2E441-158D-E24B-9045-40408C0717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576816 w 12192000"/>
              <a:gd name="connsiteY0" fmla="*/ 1475232 h 6858000"/>
              <a:gd name="connsiteX1" fmla="*/ 7559040 w 12192000"/>
              <a:gd name="connsiteY1" fmla="*/ 3493008 h 6858000"/>
              <a:gd name="connsiteX2" fmla="*/ 9576816 w 12192000"/>
              <a:gd name="connsiteY2" fmla="*/ 5510784 h 6858000"/>
              <a:gd name="connsiteX3" fmla="*/ 11594592 w 12192000"/>
              <a:gd name="connsiteY3" fmla="*/ 3493008 h 6858000"/>
              <a:gd name="connsiteX4" fmla="*/ 9576816 w 12192000"/>
              <a:gd name="connsiteY4" fmla="*/ 147523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9576816" y="1475232"/>
                </a:moveTo>
                <a:cubicBezTo>
                  <a:pt x="8462429" y="1475232"/>
                  <a:pt x="7559040" y="2378621"/>
                  <a:pt x="7559040" y="3493008"/>
                </a:cubicBezTo>
                <a:cubicBezTo>
                  <a:pt x="7559040" y="4607395"/>
                  <a:pt x="8462429" y="5510784"/>
                  <a:pt x="9576816" y="5510784"/>
                </a:cubicBezTo>
                <a:cubicBezTo>
                  <a:pt x="10691203" y="5510784"/>
                  <a:pt x="11594592" y="4607395"/>
                  <a:pt x="11594592" y="3493008"/>
                </a:cubicBezTo>
                <a:cubicBezTo>
                  <a:pt x="11594592" y="2378621"/>
                  <a:pt x="10691203" y="1475232"/>
                  <a:pt x="9576816" y="14752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049" y="2315888"/>
            <a:ext cx="2956479" cy="24755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D4390E-AF44-8A49-865E-5DCF51069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1" y="6237758"/>
            <a:ext cx="2420145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56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 Blu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49C55B70-C1F6-0147-8E76-9AE2EBD3D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50075"/>
          </a:xfrm>
          <a:custGeom>
            <a:avLst/>
            <a:gdLst>
              <a:gd name="connsiteX0" fmla="*/ 3185160 w 12192000"/>
              <a:gd name="connsiteY0" fmla="*/ 1411224 h 6950075"/>
              <a:gd name="connsiteX1" fmla="*/ 1109472 w 12192000"/>
              <a:gd name="connsiteY1" fmla="*/ 3486912 h 6950075"/>
              <a:gd name="connsiteX2" fmla="*/ 3185160 w 12192000"/>
              <a:gd name="connsiteY2" fmla="*/ 5562600 h 6950075"/>
              <a:gd name="connsiteX3" fmla="*/ 5260848 w 12192000"/>
              <a:gd name="connsiteY3" fmla="*/ 3486912 h 6950075"/>
              <a:gd name="connsiteX4" fmla="*/ 3185160 w 12192000"/>
              <a:gd name="connsiteY4" fmla="*/ 1411224 h 6950075"/>
              <a:gd name="connsiteX5" fmla="*/ 0 w 12192000"/>
              <a:gd name="connsiteY5" fmla="*/ 0 h 6950075"/>
              <a:gd name="connsiteX6" fmla="*/ 12192000 w 12192000"/>
              <a:gd name="connsiteY6" fmla="*/ 0 h 6950075"/>
              <a:gd name="connsiteX7" fmla="*/ 12192000 w 12192000"/>
              <a:gd name="connsiteY7" fmla="*/ 6950075 h 6950075"/>
              <a:gd name="connsiteX8" fmla="*/ 0 w 12192000"/>
              <a:gd name="connsiteY8" fmla="*/ 6950075 h 695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950075">
                <a:moveTo>
                  <a:pt x="3185160" y="1411224"/>
                </a:moveTo>
                <a:cubicBezTo>
                  <a:pt x="2038789" y="1411224"/>
                  <a:pt x="1109472" y="2340541"/>
                  <a:pt x="1109472" y="3486912"/>
                </a:cubicBezTo>
                <a:cubicBezTo>
                  <a:pt x="1109472" y="4633283"/>
                  <a:pt x="2038789" y="5562600"/>
                  <a:pt x="3185160" y="5562600"/>
                </a:cubicBezTo>
                <a:cubicBezTo>
                  <a:pt x="4331531" y="5562600"/>
                  <a:pt x="5260848" y="4633283"/>
                  <a:pt x="5260848" y="3486912"/>
                </a:cubicBezTo>
                <a:cubicBezTo>
                  <a:pt x="5260848" y="2340541"/>
                  <a:pt x="4331531" y="1411224"/>
                  <a:pt x="3185160" y="14112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950075"/>
                </a:lnTo>
                <a:lnTo>
                  <a:pt x="0" y="69500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2A9FBC0-FD17-0944-9B67-3566C22632C0}"/>
              </a:ext>
            </a:extLst>
          </p:cNvPr>
          <p:cNvSpPr/>
          <p:nvPr/>
        </p:nvSpPr>
        <p:spPr>
          <a:xfrm>
            <a:off x="1085088" y="1353312"/>
            <a:ext cx="4267200" cy="4267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633" y="2315888"/>
            <a:ext cx="2956479" cy="24755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E273010-7B0C-1D4A-AA6F-285186E2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278" y="6237758"/>
            <a:ext cx="2420143" cy="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53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 Teal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49C55B70-C1F6-0147-8E76-9AE2EBD3D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50075"/>
          </a:xfrm>
          <a:custGeom>
            <a:avLst/>
            <a:gdLst>
              <a:gd name="connsiteX0" fmla="*/ 3185160 w 12192000"/>
              <a:gd name="connsiteY0" fmla="*/ 1411224 h 6950075"/>
              <a:gd name="connsiteX1" fmla="*/ 1109472 w 12192000"/>
              <a:gd name="connsiteY1" fmla="*/ 3486912 h 6950075"/>
              <a:gd name="connsiteX2" fmla="*/ 3185160 w 12192000"/>
              <a:gd name="connsiteY2" fmla="*/ 5562600 h 6950075"/>
              <a:gd name="connsiteX3" fmla="*/ 5260848 w 12192000"/>
              <a:gd name="connsiteY3" fmla="*/ 3486912 h 6950075"/>
              <a:gd name="connsiteX4" fmla="*/ 3185160 w 12192000"/>
              <a:gd name="connsiteY4" fmla="*/ 1411224 h 6950075"/>
              <a:gd name="connsiteX5" fmla="*/ 0 w 12192000"/>
              <a:gd name="connsiteY5" fmla="*/ 0 h 6950075"/>
              <a:gd name="connsiteX6" fmla="*/ 12192000 w 12192000"/>
              <a:gd name="connsiteY6" fmla="*/ 0 h 6950075"/>
              <a:gd name="connsiteX7" fmla="*/ 12192000 w 12192000"/>
              <a:gd name="connsiteY7" fmla="*/ 6950075 h 6950075"/>
              <a:gd name="connsiteX8" fmla="*/ 0 w 12192000"/>
              <a:gd name="connsiteY8" fmla="*/ 6950075 h 695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950075">
                <a:moveTo>
                  <a:pt x="3185160" y="1411224"/>
                </a:moveTo>
                <a:cubicBezTo>
                  <a:pt x="2038789" y="1411224"/>
                  <a:pt x="1109472" y="2340541"/>
                  <a:pt x="1109472" y="3486912"/>
                </a:cubicBezTo>
                <a:cubicBezTo>
                  <a:pt x="1109472" y="4633283"/>
                  <a:pt x="2038789" y="5562600"/>
                  <a:pt x="3185160" y="5562600"/>
                </a:cubicBezTo>
                <a:cubicBezTo>
                  <a:pt x="4331531" y="5562600"/>
                  <a:pt x="5260848" y="4633283"/>
                  <a:pt x="5260848" y="3486912"/>
                </a:cubicBezTo>
                <a:cubicBezTo>
                  <a:pt x="5260848" y="2340541"/>
                  <a:pt x="4331531" y="1411224"/>
                  <a:pt x="3185160" y="14112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950075"/>
                </a:lnTo>
                <a:lnTo>
                  <a:pt x="0" y="69500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2A9FBC0-FD17-0944-9B67-3566C22632C0}"/>
              </a:ext>
            </a:extLst>
          </p:cNvPr>
          <p:cNvSpPr/>
          <p:nvPr/>
        </p:nvSpPr>
        <p:spPr>
          <a:xfrm>
            <a:off x="1085088" y="1353312"/>
            <a:ext cx="4267200" cy="426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633" y="2315888"/>
            <a:ext cx="2956479" cy="24755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E273010-7B0C-1D4A-AA6F-285186E2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278" y="6237758"/>
            <a:ext cx="2420143" cy="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9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l Image Teal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A0690F-109D-034B-8AEB-AF097A62A442}"/>
              </a:ext>
            </a:extLst>
          </p:cNvPr>
          <p:cNvSpPr/>
          <p:nvPr/>
        </p:nvSpPr>
        <p:spPr>
          <a:xfrm>
            <a:off x="11082528" y="0"/>
            <a:ext cx="110947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E273010-7B0C-1D4A-AA6F-285186E2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0282983" y="1148246"/>
            <a:ext cx="3045071" cy="748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91CF24-CAA3-FF45-9322-759453F23ABB}"/>
              </a:ext>
            </a:extLst>
          </p:cNvPr>
          <p:cNvSpPr/>
          <p:nvPr/>
        </p:nvSpPr>
        <p:spPr>
          <a:xfrm>
            <a:off x="0" y="0"/>
            <a:ext cx="6461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A75D795-8141-2747-94EE-89FB8CE78B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938" y="0"/>
            <a:ext cx="106680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7307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radient"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3504" y="5081044"/>
            <a:ext cx="4054360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xmlns="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xmlns="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38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N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3504" y="5081044"/>
            <a:ext cx="4054360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xmlns="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xmlns="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2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al">
    <p:bg>
      <p:bgPr>
        <a:gradFill>
          <a:gsLst>
            <a:gs pos="0">
              <a:schemeClr val="accent2"/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5518" y="5081044"/>
            <a:ext cx="4050331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xmlns="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xmlns="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7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Blue">
    <p:bg>
      <p:bgPr>
        <a:gradFill>
          <a:gsLst>
            <a:gs pos="0">
              <a:schemeClr val="tx2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-1320236" y="1083039"/>
            <a:ext cx="4050334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5518" y="5081044"/>
            <a:ext cx="4050331" cy="1888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16200000">
            <a:off x="9152893" y="3727966"/>
            <a:ext cx="4054360" cy="188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xmlns="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10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reen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5518" y="5081044"/>
            <a:ext cx="4050331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xmlns="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xmlns="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84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2 colu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46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ic Cover Gradient"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1447742" y="1510668"/>
            <a:ext cx="8229600" cy="3836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001" y="1145332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7001" y="4148070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10539" y="5201322"/>
            <a:ext cx="3973772" cy="1139045"/>
          </a:xfrm>
          <a:prstGeom prst="rect">
            <a:avLst/>
          </a:prstGeom>
        </p:spPr>
      </p:pic>
      <p:pic>
        <p:nvPicPr>
          <p:cNvPr id="16" name="Picture 15" descr="A picture containing indoor, keyboard, surface&#10;&#10;Description automatically generated">
            <a:extLst>
              <a:ext uri="{FF2B5EF4-FFF2-40B4-BE49-F238E27FC236}">
                <a16:creationId xmlns:a16="http://schemas.microsoft.com/office/drawing/2014/main" xmlns="" id="{02BF9D8B-1358-9B40-875A-BCDF9D65C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227" y="-379544"/>
            <a:ext cx="4218432" cy="7617088"/>
          </a:xfrm>
          <a:prstGeom prst="rect">
            <a:avLst/>
          </a:prstGeom>
        </p:spPr>
      </p:pic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xmlns="" id="{DE8EE87B-6431-E84B-AF19-69A652144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742" y="1779548"/>
            <a:ext cx="3313176" cy="3313176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66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 Cover Gradient"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5904993" y="-318518"/>
            <a:ext cx="9424250" cy="4393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E368D8-CAB1-C64C-A614-CE063BC30B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2818978" y="2848412"/>
            <a:ext cx="9424250" cy="439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330" y="2334160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91330" y="5336898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9634" y="887011"/>
            <a:ext cx="3973772" cy="1139045"/>
          </a:xfrm>
          <a:prstGeom prst="rect">
            <a:avLst/>
          </a:prstGeom>
        </p:spPr>
      </p:pic>
      <p:pic>
        <p:nvPicPr>
          <p:cNvPr id="16" name="Picture 15" descr="A picture containing indoor, keyboard, surface&#10;&#10;Description automatically generated">
            <a:extLst>
              <a:ext uri="{FF2B5EF4-FFF2-40B4-BE49-F238E27FC236}">
                <a16:creationId xmlns:a16="http://schemas.microsoft.com/office/drawing/2014/main" xmlns="" id="{02BF9D8B-1358-9B40-875A-BCDF9D65C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755" y="393933"/>
            <a:ext cx="4218432" cy="7617088"/>
          </a:xfrm>
          <a:prstGeom prst="rect">
            <a:avLst/>
          </a:prstGeom>
        </p:spPr>
      </p:pic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xmlns="" id="{DE8EE87B-6431-E84B-AF19-69A652144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1347" y="11322"/>
            <a:ext cx="3794133" cy="3794133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xmlns="" id="{C2D9FB8B-4A88-7046-AF5D-2C4D176FD9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61492" y="3084296"/>
            <a:ext cx="3794133" cy="3794133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82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ver 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xmlns="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247" y="2482371"/>
            <a:ext cx="6130890" cy="285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75EC8F-E8BD-844A-8643-82B2C2D4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2285402" y="3384579"/>
            <a:ext cx="6124802" cy="285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5279" y="1520229"/>
            <a:ext cx="5728446" cy="164200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xmlns="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715" y="-413653"/>
            <a:ext cx="4207010" cy="759646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8EAD547-3EFE-F34A-9DE8-38A62407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390" y="3030085"/>
            <a:ext cx="4926337" cy="20687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6C6589ED-D6C1-EE4E-8764-58871DF74A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3391" y="5277130"/>
            <a:ext cx="4207010" cy="3172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185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ver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9291" y="2482371"/>
            <a:ext cx="6124802" cy="285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75EC8F-E8BD-844A-8643-82B2C2D4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2285402" y="3384579"/>
            <a:ext cx="6124802" cy="2855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5279" y="1520229"/>
            <a:ext cx="5728446" cy="1642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47715" y="-413653"/>
            <a:ext cx="4207009" cy="75964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15037BA-F11E-0C4C-AFF4-800F6DFE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390" y="3030085"/>
            <a:ext cx="4926337" cy="20687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109D9B27-384F-DA4A-A8EA-BF2A67C4C5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3391" y="5277130"/>
            <a:ext cx="4207010" cy="3172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41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ver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3708324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B0186230-1901-2140-8C9C-E117D3679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6450" y="0"/>
            <a:ext cx="503555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774" y="5016886"/>
            <a:ext cx="4633406" cy="11390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93055CE-05C1-6141-B692-F2563EB52F5D}"/>
              </a:ext>
            </a:extLst>
          </p:cNvPr>
          <p:cNvCxnSpPr/>
          <p:nvPr/>
        </p:nvCxnSpPr>
        <p:spPr>
          <a:xfrm>
            <a:off x="615777" y="6222204"/>
            <a:ext cx="108636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181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 Cover w p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3696132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B0186230-1901-2140-8C9C-E117D3679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6450" y="0"/>
            <a:ext cx="503555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tx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774" y="5016886"/>
            <a:ext cx="4633406" cy="11390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93055CE-05C1-6141-B692-F2563EB52F5D}"/>
              </a:ext>
            </a:extLst>
          </p:cNvPr>
          <p:cNvCxnSpPr/>
          <p:nvPr/>
        </p:nvCxnSpPr>
        <p:spPr>
          <a:xfrm>
            <a:off x="615777" y="6222204"/>
            <a:ext cx="1086364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74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Gradient"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3504" y="5081044"/>
            <a:ext cx="4054360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xmlns="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xmlns="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6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ll Image Teal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A0690F-109D-034B-8AEB-AF097A62A442}"/>
              </a:ext>
            </a:extLst>
          </p:cNvPr>
          <p:cNvSpPr/>
          <p:nvPr/>
        </p:nvSpPr>
        <p:spPr>
          <a:xfrm>
            <a:off x="11082528" y="0"/>
            <a:ext cx="110947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E273010-7B0C-1D4A-AA6F-285186E2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0282983" y="1148246"/>
            <a:ext cx="3045071" cy="748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91CF24-CAA3-FF45-9322-759453F23ABB}"/>
              </a:ext>
            </a:extLst>
          </p:cNvPr>
          <p:cNvSpPr/>
          <p:nvPr/>
        </p:nvSpPr>
        <p:spPr>
          <a:xfrm>
            <a:off x="0" y="0"/>
            <a:ext cx="6461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A75D795-8141-2747-94EE-89FB8CE78B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938" y="0"/>
            <a:ext cx="106680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997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2 col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248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DC1CE-9C87-C642-AED7-A25A5A4AE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5480223" cy="276388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5933C6-5057-0940-8D9D-D710CDE2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" y="4127157"/>
            <a:ext cx="5513174" cy="14148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34BF7-1D01-C54A-BAB5-4E78C84A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7" y="6356350"/>
            <a:ext cx="551317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036B1D-8990-4E4C-9598-2CCC54CF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41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logo&#10;&#10;Description automatically generated">
            <a:extLst>
              <a:ext uri="{FF2B5EF4-FFF2-40B4-BE49-F238E27FC236}">
                <a16:creationId xmlns:a16="http://schemas.microsoft.com/office/drawing/2014/main" xmlns="" id="{C56E95EA-F0DE-3846-98E0-A80A9DEB1E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9458"/>
          <a:stretch/>
        </p:blipFill>
        <p:spPr>
          <a:xfrm>
            <a:off x="7733226" y="5025467"/>
            <a:ext cx="4458774" cy="18325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0F97225-7FD2-614D-9B16-BB62402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1086364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31F8CB-1A5F-014B-A25E-238162C0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5F55CB-B5D8-484C-8886-C93DA14C4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777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mmet Regular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0964D-E34F-9D41-89E6-F3AF4B8A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Sommet Regular" panose="02000505000000020004" pitchFamily="2" charset="77"/>
              </a:defRPr>
            </a:lvl1pPr>
          </a:lstStyle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EEB0890-963D-3B45-8452-C2BC956042C5}"/>
              </a:ext>
            </a:extLst>
          </p:cNvPr>
          <p:cNvCxnSpPr>
            <a:cxnSpLocks/>
          </p:cNvCxnSpPr>
          <p:nvPr/>
        </p:nvCxnSpPr>
        <p:spPr>
          <a:xfrm>
            <a:off x="615777" y="321276"/>
            <a:ext cx="108636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7E0971-F324-7A46-A656-8195FCED95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268228" y="488307"/>
            <a:ext cx="2420139" cy="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195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06" r:id="rId6"/>
    <p:sldLayoutId id="2147483707" r:id="rId7"/>
    <p:sldLayoutId id="2147483708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logo&#10;&#10;Description automatically generated">
            <a:extLst>
              <a:ext uri="{FF2B5EF4-FFF2-40B4-BE49-F238E27FC236}">
                <a16:creationId xmlns:a16="http://schemas.microsoft.com/office/drawing/2014/main" xmlns="" id="{C56E95EA-F0DE-3846-98E0-A80A9DEB1E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9458"/>
          <a:stretch/>
        </p:blipFill>
        <p:spPr>
          <a:xfrm>
            <a:off x="7733226" y="5025467"/>
            <a:ext cx="4458774" cy="18325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0F97225-7FD2-614D-9B16-BB62402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1086364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31F8CB-1A5F-014B-A25E-238162C0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5F55CB-B5D8-484C-8886-C93DA14C4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777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1"/>
                </a:solidFill>
                <a:latin typeface="Sommet Regular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0964D-E34F-9D41-89E6-F3AF4B8A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Sommet Regular" panose="02000505000000020004" pitchFamily="2" charset="77"/>
              </a:defRPr>
            </a:lvl1pPr>
          </a:lstStyle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EEB0890-963D-3B45-8452-C2BC956042C5}"/>
              </a:ext>
            </a:extLst>
          </p:cNvPr>
          <p:cNvCxnSpPr/>
          <p:nvPr/>
        </p:nvCxnSpPr>
        <p:spPr>
          <a:xfrm>
            <a:off x="615777" y="321276"/>
            <a:ext cx="1086364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382F86-3807-4C42-A3BC-4230CF124D8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268226" y="488307"/>
            <a:ext cx="2420143" cy="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220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6E95EA-F0DE-3846-98E0-A80A9DEB1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73" r="30859" b="20385"/>
          <a:stretch/>
        </p:blipFill>
        <p:spPr>
          <a:xfrm>
            <a:off x="9932872" y="2289740"/>
            <a:ext cx="2253035" cy="45682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6C47AC4-5450-A44C-BABC-775ACC242769}"/>
              </a:ext>
            </a:extLst>
          </p:cNvPr>
          <p:cNvSpPr/>
          <p:nvPr/>
        </p:nvSpPr>
        <p:spPr>
          <a:xfrm>
            <a:off x="11059390" y="6216590"/>
            <a:ext cx="644237" cy="6414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0F97225-7FD2-614D-9B16-BB62402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1086364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31F8CB-1A5F-014B-A25E-238162C0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5F55CB-B5D8-484C-8886-C93DA14C4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3931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1"/>
                </a:solidFill>
                <a:latin typeface="Sommet Regular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0964D-E34F-9D41-89E6-F3AF4B8A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Sommet Regular" panose="02000505000000020004" pitchFamily="2" charset="77"/>
              </a:defRPr>
            </a:lvl1pPr>
          </a:lstStyle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EEB0890-963D-3B45-8452-C2BC956042C5}"/>
              </a:ext>
            </a:extLst>
          </p:cNvPr>
          <p:cNvCxnSpPr/>
          <p:nvPr/>
        </p:nvCxnSpPr>
        <p:spPr>
          <a:xfrm>
            <a:off x="615777" y="321276"/>
            <a:ext cx="108636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8FAF78-90DE-E14F-B801-80EDF8C2B1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7462" y="6237758"/>
            <a:ext cx="2420143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02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6E95EA-F0DE-3846-98E0-A80A9DEB1E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973" r="30859" b="20385"/>
          <a:stretch/>
        </p:blipFill>
        <p:spPr>
          <a:xfrm>
            <a:off x="9932872" y="2289740"/>
            <a:ext cx="2253035" cy="45682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6C47AC4-5450-A44C-BABC-775ACC242769}"/>
              </a:ext>
            </a:extLst>
          </p:cNvPr>
          <p:cNvSpPr/>
          <p:nvPr/>
        </p:nvSpPr>
        <p:spPr>
          <a:xfrm>
            <a:off x="11059390" y="6216590"/>
            <a:ext cx="644237" cy="6414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0F97225-7FD2-614D-9B16-BB62402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1086364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31F8CB-1A5F-014B-A25E-238162C0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5F55CB-B5D8-484C-8886-C93DA14C4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3931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1"/>
                </a:solidFill>
                <a:latin typeface="Sommet Regular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0964D-E34F-9D41-89E6-F3AF4B8A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Sommet Regular" panose="02000505000000020004" pitchFamily="2" charset="77"/>
              </a:defRPr>
            </a:lvl1pPr>
          </a:lstStyle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EEB0890-963D-3B45-8452-C2BC956042C5}"/>
              </a:ext>
            </a:extLst>
          </p:cNvPr>
          <p:cNvCxnSpPr/>
          <p:nvPr/>
        </p:nvCxnSpPr>
        <p:spPr>
          <a:xfrm>
            <a:off x="615777" y="321276"/>
            <a:ext cx="1086364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E795EE-FA2F-EF4D-B11B-883318ECFEF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47461" y="6237758"/>
            <a:ext cx="2420145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328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88B826-1645-1D40-AEB9-767469721711}"/>
              </a:ext>
            </a:extLst>
          </p:cNvPr>
          <p:cNvCxnSpPr/>
          <p:nvPr/>
        </p:nvCxnSpPr>
        <p:spPr>
          <a:xfrm>
            <a:off x="615777" y="6222204"/>
            <a:ext cx="108636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669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83" r:id="rId5"/>
    <p:sldLayoutId id="2147483682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0032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0" r:id="rId2"/>
    <p:sldLayoutId id="2147483698" r:id="rId3"/>
    <p:sldLayoutId id="2147483701" r:id="rId4"/>
    <p:sldLayoutId id="2147483699" r:id="rId5"/>
    <p:sldLayoutId id="2147483697" r:id="rId6"/>
    <p:sldLayoutId id="2147483705" r:id="rId7"/>
    <p:sldLayoutId id="2147483702" r:id="rId8"/>
    <p:sldLayoutId id="2147483703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svg"/><Relationship Id="rId5" Type="http://schemas.openxmlformats.org/officeDocument/2006/relationships/image" Target="../media/image47.png"/><Relationship Id="rId4" Type="http://schemas.openxmlformats.org/officeDocument/2006/relationships/image" Target="../media/image48.sv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svg"/><Relationship Id="rId5" Type="http://schemas.openxmlformats.org/officeDocument/2006/relationships/image" Target="../media/image50.png"/><Relationship Id="rId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jpe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7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6.png"/><Relationship Id="rId5" Type="http://schemas.openxmlformats.org/officeDocument/2006/relationships/image" Target="../media/image66.png"/><Relationship Id="rId4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81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3.jpe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22.pn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hyperlink" Target="https://liveinthenortheast.ie/" TargetMode="External"/><Relationship Id="rId18" Type="http://schemas.openxmlformats.org/officeDocument/2006/relationships/hyperlink" Target="https://dundalktown.ie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openxmlformats.org/officeDocument/2006/relationships/hyperlink" Target="https://www.lmetb.ie/" TargetMode="External"/><Relationship Id="rId17" Type="http://schemas.openxmlformats.org/officeDocument/2006/relationships/hyperlink" Target="https://www.visitlouth.ie/explore-and-do/explore-louth/towns-and-villages-louth/dundalk.html" TargetMode="External"/><Relationship Id="rId2" Type="http://schemas.openxmlformats.org/officeDocument/2006/relationships/image" Target="../media/image88.png"/><Relationship Id="rId16" Type="http://schemas.openxmlformats.org/officeDocument/2006/relationships/hyperlink" Target="https://www.indroghed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hyperlink" Target="https://www.volunteerlouth.ie/" TargetMode="External"/><Relationship Id="rId5" Type="http://schemas.openxmlformats.org/officeDocument/2006/relationships/image" Target="../media/image90.jpeg"/><Relationship Id="rId15" Type="http://schemas.openxmlformats.org/officeDocument/2006/relationships/hyperlink" Target="https://lovedrogheda.ie/" TargetMode="External"/><Relationship Id="rId10" Type="http://schemas.openxmlformats.org/officeDocument/2006/relationships/hyperlink" Target="https://beachawards.ie/blue-flag/sites/" TargetMode="External"/><Relationship Id="rId4" Type="http://schemas.openxmlformats.org/officeDocument/2006/relationships/image" Target="../media/image62.png"/><Relationship Id="rId9" Type="http://schemas.openxmlformats.org/officeDocument/2006/relationships/hyperlink" Target="https://fishinginireland.info/" TargetMode="External"/><Relationship Id="rId14" Type="http://schemas.openxmlformats.org/officeDocument/2006/relationships/hyperlink" Target="https://www.drogheda.ie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sitlouth.ie/explore-and-do/do/golf-louth.html" TargetMode="External"/><Relationship Id="rId3" Type="http://schemas.openxmlformats.org/officeDocument/2006/relationships/image" Target="../media/image95.png"/><Relationship Id="rId7" Type="http://schemas.openxmlformats.org/officeDocument/2006/relationships/hyperlink" Target="https://carlingfordadventure.com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ishinginireland.info/" TargetMode="External"/><Relationship Id="rId5" Type="http://schemas.openxmlformats.org/officeDocument/2006/relationships/image" Target="../media/image97.png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hyperlink" Target="https://www.dundalkstadium.com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hyperlink" Target="https://www.louthcraftmark.com/" TargetMode="External"/><Relationship Id="rId3" Type="http://schemas.openxmlformats.org/officeDocument/2006/relationships/image" Target="../media/image100.png"/><Relationship Id="rId7" Type="http://schemas.openxmlformats.org/officeDocument/2006/relationships/image" Target="../media/image96.png"/><Relationship Id="rId12" Type="http://schemas.openxmlformats.org/officeDocument/2006/relationships/hyperlink" Target="https://www.antain.ie/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jpeg"/><Relationship Id="rId11" Type="http://schemas.openxmlformats.org/officeDocument/2006/relationships/hyperlink" Target="https://www.visitlouth.ie/whats-on/festivals/" TargetMode="External"/><Relationship Id="rId5" Type="http://schemas.openxmlformats.org/officeDocument/2006/relationships/image" Target="../media/image102.jpeg"/><Relationship Id="rId15" Type="http://schemas.openxmlformats.org/officeDocument/2006/relationships/hyperlink" Target="https://highlanes.ie/" TargetMode="External"/><Relationship Id="rId10" Type="http://schemas.openxmlformats.org/officeDocument/2006/relationships/hyperlink" Target="https://www.createlouth.ie/" TargetMode="External"/><Relationship Id="rId4" Type="http://schemas.openxmlformats.org/officeDocument/2006/relationships/image" Target="../media/image101.jpeg"/><Relationship Id="rId9" Type="http://schemas.openxmlformats.org/officeDocument/2006/relationships/hyperlink" Target="https://fishinginireland.info/" TargetMode="External"/><Relationship Id="rId14" Type="http://schemas.openxmlformats.org/officeDocument/2006/relationships/hyperlink" Target="https://www.droichead.com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hyperlink" Target="https://fishinginireland.info/" TargetMode="External"/><Relationship Id="rId18" Type="http://schemas.openxmlformats.org/officeDocument/2006/relationships/hyperlink" Target="https://www.discoverboynevalley.ie/" TargetMode="External"/><Relationship Id="rId3" Type="http://schemas.openxmlformats.org/officeDocument/2006/relationships/image" Target="../media/image96.png"/><Relationship Id="rId21" Type="http://schemas.openxmlformats.org/officeDocument/2006/relationships/hyperlink" Target="https://www.visitcarlingford.com/" TargetMode="External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hyperlink" Target="https://heritageireland.ie/" TargetMode="External"/><Relationship Id="rId2" Type="http://schemas.openxmlformats.org/officeDocument/2006/relationships/image" Target="../media/image104.jpeg"/><Relationship Id="rId16" Type="http://schemas.openxmlformats.org/officeDocument/2006/relationships/hyperlink" Target="https://www.sealouth.ie/" TargetMode="External"/><Relationship Id="rId20" Type="http://schemas.openxmlformats.org/officeDocument/2006/relationships/hyperlink" Target="https://carlingford.ie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hyperlink" Target="https://www.visitlouth.ie/" TargetMode="External"/><Relationship Id="rId10" Type="http://schemas.openxmlformats.org/officeDocument/2006/relationships/image" Target="../media/image110.png"/><Relationship Id="rId19" Type="http://schemas.openxmlformats.org/officeDocument/2006/relationships/hyperlink" Target="https://www.drogheda.ie/explore-and-do/do/tours-and-trails/boyne-valley-camino.html" TargetMode="External"/><Relationship Id="rId4" Type="http://schemas.openxmlformats.org/officeDocument/2006/relationships/image" Target="../media/image97.png"/><Relationship Id="rId9" Type="http://schemas.openxmlformats.org/officeDocument/2006/relationships/image" Target="../media/image109.png"/><Relationship Id="rId14" Type="http://schemas.openxmlformats.org/officeDocument/2006/relationships/hyperlink" Target="https://www.ireland.com/en-us/destinations/experiences/irelands-ancient-east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hyperlink" Target="tel:+353429336343" TargetMode="External"/><Relationship Id="rId7" Type="http://schemas.openxmlformats.org/officeDocument/2006/relationships/image" Target="../media/image116.png"/><Relationship Id="rId2" Type="http://schemas.openxmlformats.org/officeDocument/2006/relationships/hyperlink" Target="tel:+353419833544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hyperlink" Target="mailto:hello@M1Corridor.ie" TargetMode="External"/><Relationship Id="rId4" Type="http://schemas.openxmlformats.org/officeDocument/2006/relationships/image" Target="../media/image113.png"/><Relationship Id="rId9" Type="http://schemas.openxmlformats.org/officeDocument/2006/relationships/hyperlink" Target="http://www.m1corridor.ie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4C83D468-5500-A34F-9A26-F62DF51C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5" y="338488"/>
            <a:ext cx="4413854" cy="2732703"/>
          </a:xfrm>
        </p:spPr>
        <p:txBody>
          <a:bodyPr>
            <a:normAutofit/>
          </a:bodyPr>
          <a:lstStyle/>
          <a:p>
            <a:r>
              <a:rPr lang="en-US" dirty="0"/>
              <a:t>What we offer in the M1 Corridor?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5E58DD5C-4044-9143-9047-AE3895C43E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5" y="3341226"/>
            <a:ext cx="4413854" cy="16827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E" sz="2400" i="1" dirty="0">
                <a:latin typeface="Sommet" panose="02000505000000020004" pitchFamily="2" charset="77"/>
              </a:rPr>
              <a:t>An Overview: Talent, Infrastructure, Connectivity, Start Up Ecosystem and a proven Track Record.</a:t>
            </a:r>
            <a:endParaRPr lang="en-US" sz="2400" i="1" dirty="0">
              <a:latin typeface="Somme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48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C921E-7262-FF4D-94D3-A3FF09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Purpose &amp;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68B337-A90C-0149-A54D-40EB4FA95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Our 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Our purpose is to showcase M1 Corridor as an ideal place to live and work and as a ‘Region of Innovation’ to a global audience so that we continue to attract inward investment that boosts high quality employment.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Our Vision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 become the most attractive inward investment region in Ireland outside of the capital.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Our Guiding Principles</a:t>
            </a: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Regional / Not associated with any single town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Potential to be recognised internationally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Future looking, connected,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Louth at its centre, but not exclusively Louth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Aligned to National Planning Framework / Project Ireland 2040 and RSES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(Drogheda-Dundalk-Newry cross border axis </a:t>
            </a:r>
            <a:br>
              <a:rPr lang="en-GB" dirty="0"/>
            </a:br>
            <a:r>
              <a:rPr lang="en-GB" dirty="0"/>
              <a:t>as a regional growth centre)</a:t>
            </a:r>
          </a:p>
        </p:txBody>
      </p:sp>
    </p:spTree>
    <p:extLst>
      <p:ext uri="{BB962C8B-B14F-4D97-AF65-F5344CB8AC3E}">
        <p14:creationId xmlns:p14="http://schemas.microsoft.com/office/powerpoint/2010/main" xmlns="" val="253607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 #1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595B26-F1FB-D14C-81A1-EB58828C1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Potential Employers / Investors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6A6647-FFE7-1E4B-94F0-576D8F30A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1036645" cy="406395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New FDI considering investing in Ireland, particularly those requiring international connectivity, supporting IDA Ireland’s Regional Strategy;</a:t>
            </a:r>
            <a:endParaRPr lang="en-IE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existing FDI stock in Ireland seeking a second site /expansion and consider Dublin prohibitive;</a:t>
            </a:r>
            <a:endParaRPr lang="en-IE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indigenous  industry seeking a second location;</a:t>
            </a:r>
            <a:endParaRPr lang="en-IE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building clusters of expertise in the energy, agri-food, research and FinTech/ payments industries;</a:t>
            </a:r>
            <a:endParaRPr lang="en-IE" sz="1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supportive location for High Potential Start Up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35" name="Picture Placeholder 18">
            <a:extLst>
              <a:ext uri="{FF2B5EF4-FFF2-40B4-BE49-F238E27FC236}">
                <a16:creationId xmlns:a16="http://schemas.microsoft.com/office/drawing/2014/main" xmlns="" id="{6B4F1649-74B2-D140-9FB2-2E55BF9B3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6527579" y="1509321"/>
            <a:ext cx="4655285" cy="4655285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92553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 #2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595B26-F1FB-D14C-81A1-EB58828C1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Potential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6A6647-FFE7-1E4B-94F0-576D8F30A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Win the war on Talent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Locate development where people can be at their best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Coastal Living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Uncongested commutes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Work / Life Balance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Vibrant urban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Centres</a:t>
            </a:r>
            <a:endParaRPr lang="en-IE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Placeholder 18">
            <a:extLst>
              <a:ext uri="{FF2B5EF4-FFF2-40B4-BE49-F238E27FC236}">
                <a16:creationId xmlns:a16="http://schemas.microsoft.com/office/drawing/2014/main" xmlns="" id="{6B4F1649-74B2-D140-9FB2-2E55BF9B3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50" b="17450"/>
          <a:stretch/>
        </p:blipFill>
        <p:spPr>
          <a:xfrm>
            <a:off x="6527579" y="1509321"/>
            <a:ext cx="4655285" cy="4655285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622280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C91CD-709D-CB4C-AF42-028F34390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8577919" cy="2763880"/>
          </a:xfrm>
        </p:spPr>
        <p:txBody>
          <a:bodyPr>
            <a:normAutofit/>
          </a:bodyPr>
          <a:lstStyle/>
          <a:p>
            <a:r>
              <a:rPr lang="en-US" dirty="0"/>
              <a:t>What drives Business Investment Decisions?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FC51666-172C-A045-A3D0-10AEE3E8B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Government Policy</a:t>
            </a:r>
          </a:p>
        </p:txBody>
      </p:sp>
    </p:spTree>
    <p:extLst>
      <p:ext uri="{BB962C8B-B14F-4D97-AF65-F5344CB8AC3E}">
        <p14:creationId xmlns:p14="http://schemas.microsoft.com/office/powerpoint/2010/main" xmlns="" val="517896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of Investment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7DF9EAC-F7B8-814D-B4E6-94618FAED071}"/>
              </a:ext>
            </a:extLst>
          </p:cNvPr>
          <p:cNvGrpSpPr/>
          <p:nvPr/>
        </p:nvGrpSpPr>
        <p:grpSpPr>
          <a:xfrm>
            <a:off x="548159" y="1378408"/>
            <a:ext cx="1428751" cy="2260733"/>
            <a:chOff x="548159" y="1461288"/>
            <a:chExt cx="1428751" cy="2260733"/>
          </a:xfrm>
        </p:grpSpPr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xmlns="" id="{A5C70714-9CAA-4D49-BC41-E790A314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159" y="1461288"/>
              <a:ext cx="1428751" cy="124777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B5193AF-3779-6A40-A5E7-9633D5949505}"/>
                </a:ext>
              </a:extLst>
            </p:cNvPr>
            <p:cNvSpPr txBox="1"/>
            <p:nvPr/>
          </p:nvSpPr>
          <p:spPr>
            <a:xfrm>
              <a:off x="548159" y="2767914"/>
              <a:ext cx="14103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TALENT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Critical mass of population/ profile of population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5ED88326-684B-1A41-9485-6EAB052C07FD}"/>
              </a:ext>
            </a:extLst>
          </p:cNvPr>
          <p:cNvGrpSpPr/>
          <p:nvPr/>
        </p:nvGrpSpPr>
        <p:grpSpPr>
          <a:xfrm>
            <a:off x="2446020" y="1320165"/>
            <a:ext cx="1782132" cy="2318976"/>
            <a:chOff x="2221457" y="1403045"/>
            <a:chExt cx="1782132" cy="2318976"/>
          </a:xfrm>
        </p:grpSpPr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xmlns="" id="{519BF792-47B1-3E44-929A-C90B296F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6515" y="1403045"/>
              <a:ext cx="1488109" cy="124777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876FC87-4F1C-784C-A4E4-DC4F7125FE42}"/>
                </a:ext>
              </a:extLst>
            </p:cNvPr>
            <p:cNvSpPr txBox="1"/>
            <p:nvPr/>
          </p:nvSpPr>
          <p:spPr>
            <a:xfrm>
              <a:off x="2221457" y="2767914"/>
              <a:ext cx="17821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TRACK RECORD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Peer companies encourage others to invest/ cluster effect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58876632-3722-1445-9A90-376271853A8F}"/>
              </a:ext>
            </a:extLst>
          </p:cNvPr>
          <p:cNvGrpSpPr/>
          <p:nvPr/>
        </p:nvGrpSpPr>
        <p:grpSpPr>
          <a:xfrm>
            <a:off x="4457850" y="1351063"/>
            <a:ext cx="2106341" cy="2106384"/>
            <a:chOff x="3794624" y="1400194"/>
            <a:chExt cx="2106341" cy="2106384"/>
          </a:xfrm>
        </p:grpSpPr>
        <p:pic>
          <p:nvPicPr>
            <p:cNvPr id="30" name="Picture 29" descr="Logo, icon&#10;&#10;Description automatically generated">
              <a:extLst>
                <a:ext uri="{FF2B5EF4-FFF2-40B4-BE49-F238E27FC236}">
                  <a16:creationId xmlns:a16="http://schemas.microsoft.com/office/drawing/2014/main" xmlns="" id="{E9F62953-1C3A-604A-A1F9-573E9BB13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3420" y="1400194"/>
              <a:ext cx="1428751" cy="124777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B4379E67-7C2B-014C-9048-77FF122857AA}"/>
                </a:ext>
              </a:extLst>
            </p:cNvPr>
            <p:cNvSpPr txBox="1"/>
            <p:nvPr/>
          </p:nvSpPr>
          <p:spPr>
            <a:xfrm>
              <a:off x="3794624" y="2767914"/>
              <a:ext cx="21063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TECHNOLOGY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 err="1">
                  <a:solidFill>
                    <a:schemeClr val="tx2"/>
                  </a:solidFill>
                  <a:latin typeface="Sommet Regular" panose="02000505000000020004" pitchFamily="2" charset="77"/>
                </a:rPr>
                <a:t>Teleco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/broadband infrastructure/specialist skills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C817B87-6AEC-CD4B-A4B2-AEED53B28421}"/>
              </a:ext>
            </a:extLst>
          </p:cNvPr>
          <p:cNvGrpSpPr/>
          <p:nvPr/>
        </p:nvGrpSpPr>
        <p:grpSpPr>
          <a:xfrm>
            <a:off x="6680980" y="1298819"/>
            <a:ext cx="1769805" cy="2158628"/>
            <a:chOff x="6096000" y="1347950"/>
            <a:chExt cx="1769805" cy="2158628"/>
          </a:xfrm>
        </p:grpSpPr>
        <p:pic>
          <p:nvPicPr>
            <p:cNvPr id="16" name="Picture 15" descr="A picture containing blur, light&#10;&#10;Description automatically generated">
              <a:extLst>
                <a:ext uri="{FF2B5EF4-FFF2-40B4-BE49-F238E27FC236}">
                  <a16:creationId xmlns:a16="http://schemas.microsoft.com/office/drawing/2014/main" xmlns="" id="{825688CF-0FD9-3345-9B09-05E21B25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1380" y="1347950"/>
              <a:ext cx="1428751" cy="124777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DA1C481-3987-8448-903C-B988EB1CA07B}"/>
                </a:ext>
              </a:extLst>
            </p:cNvPr>
            <p:cNvSpPr txBox="1"/>
            <p:nvPr/>
          </p:nvSpPr>
          <p:spPr>
            <a:xfrm>
              <a:off x="6096000" y="2767914"/>
              <a:ext cx="17698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CONNECTIVITY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Links to international </a:t>
              </a:r>
              <a:r>
                <a:rPr lang="en-IE" sz="1200" i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ports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and </a:t>
              </a:r>
              <a:r>
                <a:rPr lang="en-IE" sz="1200" i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markets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9D8EAE06-4820-CB42-B9C2-CAAC1F0CC71E}"/>
              </a:ext>
            </a:extLst>
          </p:cNvPr>
          <p:cNvGrpSpPr/>
          <p:nvPr/>
        </p:nvGrpSpPr>
        <p:grpSpPr>
          <a:xfrm>
            <a:off x="8801914" y="1205622"/>
            <a:ext cx="2718485" cy="2624341"/>
            <a:chOff x="7994822" y="1288502"/>
            <a:chExt cx="2718485" cy="2624341"/>
          </a:xfrm>
        </p:grpSpPr>
        <p:pic>
          <p:nvPicPr>
            <p:cNvPr id="20" name="Picture 19" descr="Text&#10;&#10;Description automatically generated with low confidence">
              <a:extLst>
                <a:ext uri="{FF2B5EF4-FFF2-40B4-BE49-F238E27FC236}">
                  <a16:creationId xmlns:a16="http://schemas.microsoft.com/office/drawing/2014/main" xmlns="" id="{D2D556E7-B73B-DB41-86C7-3C995ED2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9688" y="1288502"/>
              <a:ext cx="1428751" cy="124777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885EADE-39BB-354E-971B-874DDC6D769E}"/>
                </a:ext>
              </a:extLst>
            </p:cNvPr>
            <p:cNvSpPr txBox="1"/>
            <p:nvPr/>
          </p:nvSpPr>
          <p:spPr>
            <a:xfrm>
              <a:off x="7994822" y="2767914"/>
              <a:ext cx="2718485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PROPERTY SOLUTIONS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>
                <a:spcBef>
                  <a:spcPct val="20000"/>
                </a:spcBef>
              </a:pP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Availability of modern ‘turnkey’ properties (suitable buildings, locations, legally clean, technical standards) – in an </a:t>
              </a:r>
              <a:r>
                <a:rPr lang="en-IE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urban/city type 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setting.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C2F9384A-C3AD-2945-9DA3-D60E530EBB47}"/>
              </a:ext>
            </a:extLst>
          </p:cNvPr>
          <p:cNvGrpSpPr/>
          <p:nvPr/>
        </p:nvGrpSpPr>
        <p:grpSpPr>
          <a:xfrm>
            <a:off x="411039" y="3734998"/>
            <a:ext cx="1925174" cy="2561553"/>
            <a:chOff x="411039" y="3856747"/>
            <a:chExt cx="1925174" cy="2561553"/>
          </a:xfrm>
        </p:grpSpPr>
        <p:pic>
          <p:nvPicPr>
            <p:cNvPr id="38" name="Picture 37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xmlns="" id="{8C822FB6-6497-214D-8BD9-A54A3CBE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777" y="3856747"/>
              <a:ext cx="1428751" cy="124777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FE42EED-1C1C-1245-9AE9-3718C7ED7C90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ACCELERATOR /VC FUNDS /MARKETS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Access (for indigenous companies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461D42FF-0006-4E47-9176-1F7D148B93FD}"/>
              </a:ext>
            </a:extLst>
          </p:cNvPr>
          <p:cNvGrpSpPr/>
          <p:nvPr/>
        </p:nvGrpSpPr>
        <p:grpSpPr>
          <a:xfrm>
            <a:off x="2395657" y="3680655"/>
            <a:ext cx="2098587" cy="2086385"/>
            <a:chOff x="2559781" y="3802404"/>
            <a:chExt cx="2098587" cy="2086385"/>
          </a:xfrm>
        </p:grpSpPr>
        <p:pic>
          <p:nvPicPr>
            <p:cNvPr id="28" name="Picture 27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9B979060-0E30-BC45-B727-3D616716B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74476">
              <a:off x="2954280" y="3802404"/>
              <a:ext cx="1428751" cy="124777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54D8AA5-1AA1-1845-ACD4-48C8386FE24D}"/>
                </a:ext>
              </a:extLst>
            </p:cNvPr>
            <p:cNvSpPr txBox="1"/>
            <p:nvPr/>
          </p:nvSpPr>
          <p:spPr>
            <a:xfrm>
              <a:off x="2559781" y="5057792"/>
              <a:ext cx="20985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COMPETITIVENESS &amp; COSTS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Labour / Property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0219A209-943D-6E4D-B6AD-FA700D99DC9C}"/>
              </a:ext>
            </a:extLst>
          </p:cNvPr>
          <p:cNvGrpSpPr/>
          <p:nvPr/>
        </p:nvGrpSpPr>
        <p:grpSpPr>
          <a:xfrm>
            <a:off x="4668968" y="3706302"/>
            <a:ext cx="1769804" cy="2270117"/>
            <a:chOff x="5122258" y="3828051"/>
            <a:chExt cx="1769804" cy="2270117"/>
          </a:xfrm>
        </p:grpSpPr>
        <p:pic>
          <p:nvPicPr>
            <p:cNvPr id="32" name="Picture 31" descr="A picture containing dark, lit, table, worktable&#10;&#10;Description automatically generated">
              <a:extLst>
                <a:ext uri="{FF2B5EF4-FFF2-40B4-BE49-F238E27FC236}">
                  <a16:creationId xmlns:a16="http://schemas.microsoft.com/office/drawing/2014/main" xmlns="" id="{BB1AF6ED-B3DA-254F-ACC6-A8FED8F9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2784" y="3828051"/>
              <a:ext cx="1428751" cy="124777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9FB1890-F309-6141-BF8D-A5A4747AFB0B}"/>
                </a:ext>
              </a:extLst>
            </p:cNvPr>
            <p:cNvSpPr txBox="1"/>
            <p:nvPr/>
          </p:nvSpPr>
          <p:spPr>
            <a:xfrm>
              <a:off x="5122258" y="5082505"/>
              <a:ext cx="17698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EDUCATION / SKILLS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Access to research and third level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AD5DA74-2CA4-674A-A826-1D825E727678}"/>
              </a:ext>
            </a:extLst>
          </p:cNvPr>
          <p:cNvGrpSpPr/>
          <p:nvPr/>
        </p:nvGrpSpPr>
        <p:grpSpPr>
          <a:xfrm>
            <a:off x="6764822" y="3842912"/>
            <a:ext cx="1865871" cy="2539772"/>
            <a:chOff x="7161122" y="3964661"/>
            <a:chExt cx="1865871" cy="2539772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xmlns="" id="{BE28D0B2-6DC0-AC4A-AB6E-52609581D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13718" y="3964661"/>
              <a:ext cx="1191161" cy="100965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BFA697EC-9B3D-4547-A3EF-36C6582451FB}"/>
                </a:ext>
              </a:extLst>
            </p:cNvPr>
            <p:cNvSpPr txBox="1"/>
            <p:nvPr/>
          </p:nvSpPr>
          <p:spPr>
            <a:xfrm>
              <a:off x="7161122" y="5082505"/>
              <a:ext cx="1865871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ATTRACTIVE LOCATION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>
                <a:spcBef>
                  <a:spcPct val="20000"/>
                </a:spcBef>
              </a:pP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offering quality lifestyle to employees/families </a:t>
              </a:r>
              <a:r>
                <a:rPr lang="en-IE" sz="1200" dirty="0" err="1">
                  <a:solidFill>
                    <a:schemeClr val="tx2"/>
                  </a:solidFill>
                  <a:latin typeface="Sommet Regular" panose="02000505000000020004" pitchFamily="2" charset="77"/>
                </a:rPr>
                <a:t>eg.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restaurants, schools, public realm, footfall, etc..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6CF98DDA-8C5E-7C4C-950E-1E4FCA254C2B}"/>
              </a:ext>
            </a:extLst>
          </p:cNvPr>
          <p:cNvGrpSpPr/>
          <p:nvPr/>
        </p:nvGrpSpPr>
        <p:grpSpPr>
          <a:xfrm>
            <a:off x="9026993" y="3926392"/>
            <a:ext cx="1533811" cy="1668566"/>
            <a:chOff x="9026993" y="4048141"/>
            <a:chExt cx="1533811" cy="1668566"/>
          </a:xfrm>
        </p:grpSpPr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xmlns="" id="{110EA16A-8CE1-1044-9DA2-46EE0E4C7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60510" y="4048141"/>
              <a:ext cx="866776" cy="1009651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DD53D6A7-BE1A-2842-B2D9-FD540321D215}"/>
                </a:ext>
              </a:extLst>
            </p:cNvPr>
            <p:cNvSpPr txBox="1"/>
            <p:nvPr/>
          </p:nvSpPr>
          <p:spPr>
            <a:xfrm>
              <a:off x="9026993" y="5131932"/>
              <a:ext cx="15338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ROI FACTORS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EU / EURO / TAX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442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6 Core Pillars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2309A3D-4FC6-1E46-9EB0-83EA81CBD7A6}"/>
              </a:ext>
            </a:extLst>
          </p:cNvPr>
          <p:cNvGrpSpPr/>
          <p:nvPr/>
        </p:nvGrpSpPr>
        <p:grpSpPr>
          <a:xfrm>
            <a:off x="3858614" y="1466105"/>
            <a:ext cx="1769805" cy="2158628"/>
            <a:chOff x="6096000" y="1347950"/>
            <a:chExt cx="1769805" cy="21586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5B52D9E-6296-C34B-BF73-E219C466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21380" y="1347950"/>
              <a:ext cx="1428751" cy="12477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773CAD8-7CB3-0346-A201-DB32D4A55207}"/>
                </a:ext>
              </a:extLst>
            </p:cNvPr>
            <p:cNvSpPr txBox="1"/>
            <p:nvPr/>
          </p:nvSpPr>
          <p:spPr>
            <a:xfrm>
              <a:off x="6096000" y="2767914"/>
              <a:ext cx="17698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CONNECTIVITY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Links to international </a:t>
              </a:r>
              <a:r>
                <a:rPr lang="en-IE" sz="1200" i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ports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and </a:t>
              </a:r>
              <a:r>
                <a:rPr lang="en-IE" sz="1200" i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markets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9E555EB-2437-884E-B33A-EBBFB1E80D7E}"/>
              </a:ext>
            </a:extLst>
          </p:cNvPr>
          <p:cNvGrpSpPr/>
          <p:nvPr/>
        </p:nvGrpSpPr>
        <p:grpSpPr>
          <a:xfrm>
            <a:off x="871018" y="1572104"/>
            <a:ext cx="1769805" cy="2260733"/>
            <a:chOff x="410834" y="1461288"/>
            <a:chExt cx="1769805" cy="2260733"/>
          </a:xfrm>
        </p:grpSpPr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xmlns="" id="{D56EF7A6-0AB2-5F43-81D6-5125CBB8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159" y="1461288"/>
              <a:ext cx="1428751" cy="12477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314B289-0650-1242-A539-5CEB0891030E}"/>
                </a:ext>
              </a:extLst>
            </p:cNvPr>
            <p:cNvSpPr txBox="1"/>
            <p:nvPr/>
          </p:nvSpPr>
          <p:spPr>
            <a:xfrm>
              <a:off x="410834" y="2767914"/>
              <a:ext cx="17698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TALENT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Dense population of young, highly skilled and mobile workforce.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49F439E-E42A-D740-8417-A6E4E137764E}"/>
              </a:ext>
            </a:extLst>
          </p:cNvPr>
          <p:cNvGrpSpPr/>
          <p:nvPr/>
        </p:nvGrpSpPr>
        <p:grpSpPr>
          <a:xfrm>
            <a:off x="6779257" y="1564144"/>
            <a:ext cx="2041655" cy="2260733"/>
            <a:chOff x="241706" y="1461288"/>
            <a:chExt cx="2041655" cy="22607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CE7A0AE-04AD-314C-89C9-CF44FED51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8159" y="1461288"/>
              <a:ext cx="1428751" cy="12477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1820FF3-6609-1848-8838-03A0ABCDF291}"/>
                </a:ext>
              </a:extLst>
            </p:cNvPr>
            <p:cNvSpPr txBox="1"/>
            <p:nvPr/>
          </p:nvSpPr>
          <p:spPr>
            <a:xfrm>
              <a:off x="241706" y="2767914"/>
              <a:ext cx="20416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INFRASTRUCTURE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Developed and zoned property solutions with enviable broadband speeds.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53EA728-ED5D-2C4F-B568-E678EC35037F}"/>
              </a:ext>
            </a:extLst>
          </p:cNvPr>
          <p:cNvGrpSpPr/>
          <p:nvPr/>
        </p:nvGrpSpPr>
        <p:grpSpPr>
          <a:xfrm>
            <a:off x="3572555" y="4005326"/>
            <a:ext cx="2590303" cy="2021070"/>
            <a:chOff x="241706" y="1516285"/>
            <a:chExt cx="2590303" cy="20210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5D0AE69-1D11-C841-A73D-7B97CE169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9047584">
              <a:off x="873012" y="1516285"/>
              <a:ext cx="1428750" cy="12477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1E51D56-77F8-8F40-9622-CA14568D29F4}"/>
                </a:ext>
              </a:extLst>
            </p:cNvPr>
            <p:cNvSpPr txBox="1"/>
            <p:nvPr/>
          </p:nvSpPr>
          <p:spPr>
            <a:xfrm>
              <a:off x="241706" y="2767914"/>
              <a:ext cx="25903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START UP ECOSYSTEM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 flourishing start up scene and developed economic clusters 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261E69A-D23C-9140-A215-0361362DC879}"/>
              </a:ext>
            </a:extLst>
          </p:cNvPr>
          <p:cNvGrpSpPr/>
          <p:nvPr/>
        </p:nvGrpSpPr>
        <p:grpSpPr>
          <a:xfrm>
            <a:off x="6779257" y="3969432"/>
            <a:ext cx="2041655" cy="2026920"/>
            <a:chOff x="241706" y="1479658"/>
            <a:chExt cx="2041655" cy="202692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8C69780-0275-DB4F-B5A0-5D7593C1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03012" y="1479658"/>
              <a:ext cx="1428750" cy="12110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28383CB-6430-B84D-81D6-19FE8634E212}"/>
                </a:ext>
              </a:extLst>
            </p:cNvPr>
            <p:cNvSpPr txBox="1"/>
            <p:nvPr/>
          </p:nvSpPr>
          <p:spPr>
            <a:xfrm>
              <a:off x="241706" y="2767914"/>
              <a:ext cx="20416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LIFESTYLE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Uncongested coastal living in vibrant urban spaces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583A146-2BB6-FF49-9B2A-501753D13778}"/>
              </a:ext>
            </a:extLst>
          </p:cNvPr>
          <p:cNvGrpSpPr/>
          <p:nvPr/>
        </p:nvGrpSpPr>
        <p:grpSpPr>
          <a:xfrm>
            <a:off x="855781" y="3970470"/>
            <a:ext cx="1782132" cy="2228142"/>
            <a:chOff x="2221457" y="1493879"/>
            <a:chExt cx="1782132" cy="22281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9A7CAE1-9DDD-5145-BBDE-E50050A4D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306515" y="1493879"/>
              <a:ext cx="1488109" cy="1066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F9FD198-F438-9F4D-ABF7-8F09620368ED}"/>
                </a:ext>
              </a:extLst>
            </p:cNvPr>
            <p:cNvSpPr txBox="1"/>
            <p:nvPr/>
          </p:nvSpPr>
          <p:spPr>
            <a:xfrm>
              <a:off x="2221457" y="2767914"/>
              <a:ext cx="17821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TRACK RECORD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Proven success with many businesses across multiple industries 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8664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1.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Talent</a:t>
            </a:r>
          </a:p>
        </p:txBody>
      </p:sp>
      <p:pic>
        <p:nvPicPr>
          <p:cNvPr id="15" name="Picture Placeholder 14" descr="A picture containing text, person, indoor, playing&#10;&#10;Description automatically generated">
            <a:extLst>
              <a:ext uri="{FF2B5EF4-FFF2-40B4-BE49-F238E27FC236}">
                <a16:creationId xmlns:a16="http://schemas.microsoft.com/office/drawing/2014/main" xmlns="" id="{8EB247B7-4C5C-3E0D-DEAD-83418C9EA3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82" r="16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899710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6A7BC6E-91B1-874C-A094-CB5D3EBA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Catchment Profile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0E6C692C-6B6A-6E48-92F7-E7D8B3A55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6794979"/>
              </p:ext>
            </p:extLst>
          </p:nvPr>
        </p:nvGraphicFramePr>
        <p:xfrm>
          <a:off x="615952" y="2125663"/>
          <a:ext cx="599491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44C7E99-261F-5244-A4F7-9CBB8AA975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Dense Population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E64323-495C-1F4E-AB09-E9C5B636B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8591" t="88940"/>
          <a:stretch/>
        </p:blipFill>
        <p:spPr>
          <a:xfrm>
            <a:off x="6481713" y="464161"/>
            <a:ext cx="2493143" cy="1009651"/>
          </a:xfrm>
          <a:prstGeom prst="rect">
            <a:avLst/>
          </a:prstGeom>
        </p:spPr>
      </p:pic>
      <p:pic>
        <p:nvPicPr>
          <p:cNvPr id="9" name="Content Placeholder 5" descr="Map&#10;&#10;Description automatically generated">
            <a:extLst>
              <a:ext uri="{FF2B5EF4-FFF2-40B4-BE49-F238E27FC236}">
                <a16:creationId xmlns:a16="http://schemas.microsoft.com/office/drawing/2014/main" xmlns="" id="{BACAFF81-2B9E-F34F-B892-D2121673E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883" y="1777150"/>
            <a:ext cx="4031512" cy="44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05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B2B23-8B53-D44D-8C96-15AB7B28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Talent is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64478D-03CB-BE4C-8A83-3402EB974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056872" cy="1697016"/>
          </a:xfrm>
        </p:spPr>
        <p:txBody>
          <a:bodyPr>
            <a:normAutofit/>
          </a:bodyPr>
          <a:lstStyle/>
          <a:p>
            <a:r>
              <a:rPr lang="en-IE" dirty="0"/>
              <a:t>The M1 corridor provides a young and highly educated workforce, in Ireland’s most densely populated region outside Dublin.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475C5C0-0BCB-7844-B719-FE61C1774BAA}"/>
              </a:ext>
            </a:extLst>
          </p:cNvPr>
          <p:cNvGrpSpPr/>
          <p:nvPr/>
        </p:nvGrpSpPr>
        <p:grpSpPr>
          <a:xfrm>
            <a:off x="615777" y="2872374"/>
            <a:ext cx="2183913" cy="2506955"/>
            <a:chOff x="548159" y="1461288"/>
            <a:chExt cx="2183913" cy="2506955"/>
          </a:xfrm>
        </p:grpSpPr>
        <p:pic>
          <p:nvPicPr>
            <p:cNvPr id="28" name="Picture 27" descr="A picture containing logo&#10;&#10;Description automatically generated">
              <a:extLst>
                <a:ext uri="{FF2B5EF4-FFF2-40B4-BE49-F238E27FC236}">
                  <a16:creationId xmlns:a16="http://schemas.microsoft.com/office/drawing/2014/main" xmlns="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159" y="1461288"/>
              <a:ext cx="1428751" cy="124777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6EDCB9F-033B-B049-9DE0-56FF1080E5EF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2.25m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population in just 10% of land mass. Projected 2.61m by 2031.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30" name="Picture 29" descr="A picture containing logo&#10;&#10;Description automatically generated">
              <a:extLst>
                <a:ext uri="{FF2B5EF4-FFF2-40B4-BE49-F238E27FC236}">
                  <a16:creationId xmlns:a16="http://schemas.microsoft.com/office/drawing/2014/main" xmlns="" id="{A4299FC5-4B32-014E-AEA2-B434255F7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996" y="1461288"/>
              <a:ext cx="1428751" cy="124777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D79FEEC-9C40-F347-8DA6-7B8319FEF3F3}"/>
              </a:ext>
            </a:extLst>
          </p:cNvPr>
          <p:cNvGrpSpPr/>
          <p:nvPr/>
        </p:nvGrpSpPr>
        <p:grpSpPr>
          <a:xfrm>
            <a:off x="3004309" y="2802110"/>
            <a:ext cx="2423985" cy="2577219"/>
            <a:chOff x="3507258" y="2802110"/>
            <a:chExt cx="2423985" cy="257721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4ADF3B5-48D1-AE4B-A291-5AB2B36F68DA}"/>
                </a:ext>
              </a:extLst>
            </p:cNvPr>
            <p:cNvSpPr txBox="1"/>
            <p:nvPr/>
          </p:nvSpPr>
          <p:spPr>
            <a:xfrm>
              <a:off x="3507258" y="4055890"/>
              <a:ext cx="24239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50%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Almost half of the population of the Republic of Ireland reside here.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sp>
          <p:nvSpPr>
            <p:cNvPr id="37" name="Doughnut 36">
              <a:extLst>
                <a:ext uri="{FF2B5EF4-FFF2-40B4-BE49-F238E27FC236}">
                  <a16:creationId xmlns:a16="http://schemas.microsoft.com/office/drawing/2014/main" xmlns="" id="{8EDA926B-8513-7F41-96E4-8B480A5F80FB}"/>
                </a:ext>
              </a:extLst>
            </p:cNvPr>
            <p:cNvSpPr/>
            <p:nvPr/>
          </p:nvSpPr>
          <p:spPr>
            <a:xfrm>
              <a:off x="4127157" y="2802110"/>
              <a:ext cx="1149178" cy="1149178"/>
            </a:xfrm>
            <a:prstGeom prst="donut">
              <a:avLst/>
            </a:prstGeom>
            <a:gradFill>
              <a:gsLst>
                <a:gs pos="47000">
                  <a:schemeClr val="accent1"/>
                </a:gs>
                <a:gs pos="48000">
                  <a:schemeClr val="accent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34B7AD4-DEDE-9340-BCBC-671BA3ABE066}"/>
              </a:ext>
            </a:extLst>
          </p:cNvPr>
          <p:cNvGrpSpPr/>
          <p:nvPr/>
        </p:nvGrpSpPr>
        <p:grpSpPr>
          <a:xfrm>
            <a:off x="5551715" y="3169078"/>
            <a:ext cx="2423985" cy="2148521"/>
            <a:chOff x="5793257" y="735658"/>
            <a:chExt cx="2423985" cy="21485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2B3186FC-122E-4F49-9B9D-051A196FAE7E}"/>
                </a:ext>
              </a:extLst>
            </p:cNvPr>
            <p:cNvSpPr txBox="1"/>
            <p:nvPr/>
          </p:nvSpPr>
          <p:spPr>
            <a:xfrm>
              <a:off x="5793257" y="1806961"/>
              <a:ext cx="24239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1 in 3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the population is </a:t>
              </a:r>
              <a:b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under 25 years old.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41" name="Graphic 40" descr="Man with solid fill">
              <a:extLst>
                <a:ext uri="{FF2B5EF4-FFF2-40B4-BE49-F238E27FC236}">
                  <a16:creationId xmlns:a16="http://schemas.microsoft.com/office/drawing/2014/main" xmlns="" id="{0EAF6763-7B6E-B341-9C38-D434E54E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996802" y="787959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Child with balloon with solid fill">
              <a:extLst>
                <a:ext uri="{FF2B5EF4-FFF2-40B4-BE49-F238E27FC236}">
                  <a16:creationId xmlns:a16="http://schemas.microsoft.com/office/drawing/2014/main" xmlns="" id="{F162E108-FE62-EB46-8DCF-EA20AAB33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155073" y="735658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Man with cane with solid fill">
              <a:extLst>
                <a:ext uri="{FF2B5EF4-FFF2-40B4-BE49-F238E27FC236}">
                  <a16:creationId xmlns:a16="http://schemas.microsoft.com/office/drawing/2014/main" xmlns="" id="{6CABFD4F-3C44-8E4B-BB82-0D19E8B15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622790" y="787959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7548FB94-5C7F-668D-92D6-BA1806472B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l="25525" r="25525"/>
          <a:stretch>
            <a:fillRect/>
          </a:stretch>
        </p:blipFill>
        <p:spPr>
          <a:xfrm>
            <a:off x="7975700" y="0"/>
            <a:ext cx="5035550" cy="6858000"/>
          </a:xfrm>
        </p:spPr>
      </p:pic>
    </p:spTree>
    <p:extLst>
      <p:ext uri="{BB962C8B-B14F-4D97-AF65-F5344CB8AC3E}">
        <p14:creationId xmlns:p14="http://schemas.microsoft.com/office/powerpoint/2010/main" xmlns="" val="3519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00201D40-1191-1345-81AE-ADE84690281D}"/>
              </a:ext>
            </a:extLst>
          </p:cNvPr>
          <p:cNvGrpSpPr/>
          <p:nvPr/>
        </p:nvGrpSpPr>
        <p:grpSpPr>
          <a:xfrm>
            <a:off x="8729379" y="312634"/>
            <a:ext cx="2423985" cy="2530146"/>
            <a:chOff x="8974949" y="579950"/>
            <a:chExt cx="2423985" cy="25301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64111B9-82FA-0144-B741-BAF281A67715}"/>
                </a:ext>
              </a:extLst>
            </p:cNvPr>
            <p:cNvSpPr txBox="1"/>
            <p:nvPr/>
          </p:nvSpPr>
          <p:spPr>
            <a:xfrm>
              <a:off x="8974949" y="2032878"/>
              <a:ext cx="24239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86,000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= combined full time student population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35" name="Picture 34" descr="A picture containing dark, lit, table, worktable&#10;&#10;Description automatically generated">
              <a:extLst>
                <a:ext uri="{FF2B5EF4-FFF2-40B4-BE49-F238E27FC236}">
                  <a16:creationId xmlns:a16="http://schemas.microsoft.com/office/drawing/2014/main" xmlns="" id="{C09A9A1B-0721-FC45-BA67-42AB7296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24967" y="579950"/>
              <a:ext cx="1723947" cy="150558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83F94883-A80C-FA43-AA75-655C2D15D2E7}"/>
              </a:ext>
            </a:extLst>
          </p:cNvPr>
          <p:cNvGrpSpPr/>
          <p:nvPr/>
        </p:nvGrpSpPr>
        <p:grpSpPr>
          <a:xfrm>
            <a:off x="5807961" y="624251"/>
            <a:ext cx="2678969" cy="2247518"/>
            <a:chOff x="4508689" y="3689868"/>
            <a:chExt cx="2678969" cy="22475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B946FAF-E0FC-9747-9D26-049DE3DD389A}"/>
                </a:ext>
              </a:extLst>
            </p:cNvPr>
            <p:cNvSpPr txBox="1"/>
            <p:nvPr/>
          </p:nvSpPr>
          <p:spPr>
            <a:xfrm>
              <a:off x="4623451" y="4613947"/>
              <a:ext cx="24870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12</a:t>
              </a:r>
              <a:endParaRPr lang="en-US" sz="28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Higher Education Institutions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with 58% of all university enrolments.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ACD365E3-D477-FC47-BBFE-830CC1250780}"/>
                </a:ext>
              </a:extLst>
            </p:cNvPr>
            <p:cNvGrpSpPr/>
            <p:nvPr/>
          </p:nvGrpSpPr>
          <p:grpSpPr>
            <a:xfrm>
              <a:off x="4508689" y="3689868"/>
              <a:ext cx="2678969" cy="943431"/>
              <a:chOff x="4169846" y="648730"/>
              <a:chExt cx="4877273" cy="1717589"/>
            </a:xfrm>
          </p:grpSpPr>
          <p:pic>
            <p:nvPicPr>
              <p:cNvPr id="39" name="Graphic 38" descr="Court with solid fill">
                <a:extLst>
                  <a:ext uri="{FF2B5EF4-FFF2-40B4-BE49-F238E27FC236}">
                    <a16:creationId xmlns:a16="http://schemas.microsoft.com/office/drawing/2014/main" xmlns="" id="{445638F0-5B96-074C-9A5A-C41C1E41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169846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0" name="Graphic 39" descr="Court with solid fill">
                <a:extLst>
                  <a:ext uri="{FF2B5EF4-FFF2-40B4-BE49-F238E27FC236}">
                    <a16:creationId xmlns:a16="http://schemas.microsoft.com/office/drawing/2014/main" xmlns="" id="{1B8065ED-5212-6A4B-A080-C183200E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960679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1" name="Graphic 40" descr="Court with solid fill">
                <a:extLst>
                  <a:ext uri="{FF2B5EF4-FFF2-40B4-BE49-F238E27FC236}">
                    <a16:creationId xmlns:a16="http://schemas.microsoft.com/office/drawing/2014/main" xmlns="" id="{9FAB3624-89E1-8046-B172-222B3F18B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5751511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2" name="Graphic 41" descr="Court with solid fill">
                <a:extLst>
                  <a:ext uri="{FF2B5EF4-FFF2-40B4-BE49-F238E27FC236}">
                    <a16:creationId xmlns:a16="http://schemas.microsoft.com/office/drawing/2014/main" xmlns="" id="{28666356-811C-E34E-9A7F-E06DFCA66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169846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3" name="Graphic 42" descr="Court with solid fill">
                <a:extLst>
                  <a:ext uri="{FF2B5EF4-FFF2-40B4-BE49-F238E27FC236}">
                    <a16:creationId xmlns:a16="http://schemas.microsoft.com/office/drawing/2014/main" xmlns="" id="{03B69CE9-A0A1-7443-B8AB-3DC6C736F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960679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4" name="Graphic 43" descr="Court with solid fill">
                <a:extLst>
                  <a:ext uri="{FF2B5EF4-FFF2-40B4-BE49-F238E27FC236}">
                    <a16:creationId xmlns:a16="http://schemas.microsoft.com/office/drawing/2014/main" xmlns="" id="{A0A07FF7-C30B-8D46-B28B-3BFFDCDBE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5751511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5" name="Graphic 74" descr="Court with solid fill">
                <a:extLst>
                  <a:ext uri="{FF2B5EF4-FFF2-40B4-BE49-F238E27FC236}">
                    <a16:creationId xmlns:a16="http://schemas.microsoft.com/office/drawing/2014/main" xmlns="" id="{7975C63E-2744-414F-8606-9E4251C79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1053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6" name="Graphic 75" descr="Court with solid fill">
                <a:extLst>
                  <a:ext uri="{FF2B5EF4-FFF2-40B4-BE49-F238E27FC236}">
                    <a16:creationId xmlns:a16="http://schemas.microsoft.com/office/drawing/2014/main" xmlns="" id="{7E385F0A-25CB-BD4C-B1CD-52B29C483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7341887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7" name="Graphic 76" descr="Court with solid fill">
                <a:extLst>
                  <a:ext uri="{FF2B5EF4-FFF2-40B4-BE49-F238E27FC236}">
                    <a16:creationId xmlns:a16="http://schemas.microsoft.com/office/drawing/2014/main" xmlns="" id="{87C15895-0FDB-9F43-AC02-0A5FD2D0E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132719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8" name="Graphic 77" descr="Court with solid fill">
                <a:extLst>
                  <a:ext uri="{FF2B5EF4-FFF2-40B4-BE49-F238E27FC236}">
                    <a16:creationId xmlns:a16="http://schemas.microsoft.com/office/drawing/2014/main" xmlns="" id="{BFB53214-39C1-3640-8608-484BDB839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1053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9" name="Graphic 78" descr="Court with solid fill">
                <a:extLst>
                  <a:ext uri="{FF2B5EF4-FFF2-40B4-BE49-F238E27FC236}">
                    <a16:creationId xmlns:a16="http://schemas.microsoft.com/office/drawing/2014/main" xmlns="" id="{EAB16563-40CF-C44C-9CC4-14E306A01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7341887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80" name="Graphic 79" descr="Court with solid fill">
                <a:extLst>
                  <a:ext uri="{FF2B5EF4-FFF2-40B4-BE49-F238E27FC236}">
                    <a16:creationId xmlns:a16="http://schemas.microsoft.com/office/drawing/2014/main" xmlns="" id="{18EF399E-701D-E141-AAAF-7EB4E1D7C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132719" y="1451920"/>
                <a:ext cx="914400" cy="914399"/>
              </a:xfrm>
              <a:prstGeom prst="rect">
                <a:avLst/>
              </a:prstGeom>
            </p:spPr>
          </p:pic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9FC1B64D-C101-B34E-BE8E-53981917C168}"/>
              </a:ext>
            </a:extLst>
          </p:cNvPr>
          <p:cNvGrpSpPr/>
          <p:nvPr/>
        </p:nvGrpSpPr>
        <p:grpSpPr>
          <a:xfrm>
            <a:off x="6071767" y="3746338"/>
            <a:ext cx="1924566" cy="2058614"/>
            <a:chOff x="7658010" y="3637848"/>
            <a:chExt cx="1924566" cy="2058614"/>
          </a:xfrm>
        </p:grpSpPr>
        <p:pic>
          <p:nvPicPr>
            <p:cNvPr id="63" name="Graphic 62" descr="Diploma roll with solid fill">
              <a:extLst>
                <a:ext uri="{FF2B5EF4-FFF2-40B4-BE49-F238E27FC236}">
                  <a16:creationId xmlns:a16="http://schemas.microsoft.com/office/drawing/2014/main" xmlns="" id="{518D0404-5789-044C-8892-89A98C08E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024711" y="3637848"/>
              <a:ext cx="1191163" cy="119116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A1E0DB6-A7B5-5C49-BBC2-3F349636686F}"/>
                </a:ext>
              </a:extLst>
            </p:cNvPr>
            <p:cNvSpPr txBox="1"/>
            <p:nvPr/>
          </p:nvSpPr>
          <p:spPr>
            <a:xfrm>
              <a:off x="7658010" y="4619244"/>
              <a:ext cx="19245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40%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all third level graduates are here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07BD794-0082-5D4A-AB23-320366308022}"/>
              </a:ext>
            </a:extLst>
          </p:cNvPr>
          <p:cNvGrpSpPr/>
          <p:nvPr/>
        </p:nvGrpSpPr>
        <p:grpSpPr>
          <a:xfrm>
            <a:off x="8979087" y="3429000"/>
            <a:ext cx="1924566" cy="2375952"/>
            <a:chOff x="9772560" y="3320510"/>
            <a:chExt cx="1924566" cy="237595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8F1F991A-76CA-894D-88FA-C371662737F6}"/>
                </a:ext>
              </a:extLst>
            </p:cNvPr>
            <p:cNvSpPr txBox="1"/>
            <p:nvPr/>
          </p:nvSpPr>
          <p:spPr>
            <a:xfrm>
              <a:off x="9772560" y="4619244"/>
              <a:ext cx="19245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46%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Ireland’s STEM graduates are here.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xmlns="" id="{A191B425-21BB-2F41-A867-C0B4E7B07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60127" y="3320510"/>
              <a:ext cx="1549431" cy="1353170"/>
            </a:xfrm>
            <a:prstGeom prst="rect">
              <a:avLst/>
            </a:prstGeom>
          </p:spPr>
        </p:pic>
      </p:grpSp>
      <p:pic>
        <p:nvPicPr>
          <p:cNvPr id="5" name="Picture Placeholder 4" descr="A group of people sitting in 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7EDEACAE-6808-9315-DBA0-940952E1D0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/>
          <a:srcRect l="25525" r="25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4724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Map&#10;&#10;Description automatically generated">
            <a:extLst>
              <a:ext uri="{FF2B5EF4-FFF2-40B4-BE49-F238E27FC236}">
                <a16:creationId xmlns:a16="http://schemas.microsoft.com/office/drawing/2014/main" xmlns="" id="{647D5552-4B97-DC46-875B-7147A3C78E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3" b="1253"/>
          <a:stretch>
            <a:fillRect/>
          </a:stretch>
        </p:blipFill>
        <p:spPr/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80294FA6-CC69-C24A-942E-C3ECCD58DF9D}"/>
              </a:ext>
            </a:extLst>
          </p:cNvPr>
          <p:cNvSpPr txBox="1">
            <a:spLocks/>
          </p:cNvSpPr>
          <p:nvPr/>
        </p:nvSpPr>
        <p:spPr>
          <a:xfrm>
            <a:off x="1274747" y="4313683"/>
            <a:ext cx="2445026" cy="1606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b="1" dirty="0"/>
              <a:t>Catchment Population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60 min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2,247,000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xmlns="" id="{0430840C-2F9F-1E4E-B79F-2D29D1C6B454}"/>
              </a:ext>
            </a:extLst>
          </p:cNvPr>
          <p:cNvSpPr txBox="1">
            <a:spLocks/>
          </p:cNvSpPr>
          <p:nvPr/>
        </p:nvSpPr>
        <p:spPr>
          <a:xfrm>
            <a:off x="6323665" y="1517038"/>
            <a:ext cx="3751760" cy="14148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E" sz="3200" dirty="0">
                <a:solidFill>
                  <a:schemeClr val="accent1"/>
                </a:solidFill>
                <a:latin typeface="Sommet Bold" panose="02000505000000020004" pitchFamily="2" charset="77"/>
              </a:rPr>
              <a:t>Invest Here,</a:t>
            </a:r>
            <a:br>
              <a:rPr lang="en-IE" sz="3200" dirty="0">
                <a:solidFill>
                  <a:schemeClr val="accent1"/>
                </a:solidFill>
                <a:latin typeface="Sommet Bold" panose="02000505000000020004" pitchFamily="2" charset="77"/>
              </a:rPr>
            </a:br>
            <a:r>
              <a:rPr lang="en-IE" sz="3200" dirty="0">
                <a:solidFill>
                  <a:schemeClr val="accent1"/>
                </a:solidFill>
                <a:latin typeface="Sommet Bold" panose="02000505000000020004" pitchFamily="2" charset="77"/>
              </a:rPr>
              <a:t>Expand Anywhere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xmlns="" id="{37F2FD8A-571F-7440-A193-E6383B060D44}"/>
              </a:ext>
            </a:extLst>
          </p:cNvPr>
          <p:cNvSpPr txBox="1">
            <a:spLocks/>
          </p:cNvSpPr>
          <p:nvPr/>
        </p:nvSpPr>
        <p:spPr>
          <a:xfrm>
            <a:off x="6323665" y="3263506"/>
            <a:ext cx="3751760" cy="14148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i="1" dirty="0">
                <a:solidFill>
                  <a:schemeClr val="bg1"/>
                </a:solidFill>
                <a:latin typeface="Sommet" panose="02000505000000020004" pitchFamily="2" charset="77"/>
              </a:rPr>
              <a:t>The M1 Corridor offers businesses unrivalled access to highly skilled talent &amp; infrastructure and offers employees coastal and uncongested urban living for a superb work life balance.</a:t>
            </a:r>
            <a:endParaRPr lang="en-US" i="1" dirty="0">
              <a:solidFill>
                <a:schemeClr val="bg1"/>
              </a:solidFill>
              <a:latin typeface="Somme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7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7C5A432-A022-ED44-A9F6-8BFE3FE5D4D0}"/>
              </a:ext>
            </a:extLst>
          </p:cNvPr>
          <p:cNvGrpSpPr/>
          <p:nvPr/>
        </p:nvGrpSpPr>
        <p:grpSpPr>
          <a:xfrm>
            <a:off x="615777" y="3429000"/>
            <a:ext cx="2183913" cy="2342441"/>
            <a:chOff x="615777" y="3429000"/>
            <a:chExt cx="2183913" cy="2342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76BFC22-9324-0940-9176-8A8843A165B3}"/>
                </a:ext>
              </a:extLst>
            </p:cNvPr>
            <p:cNvSpPr txBox="1"/>
            <p:nvPr/>
          </p:nvSpPr>
          <p:spPr>
            <a:xfrm>
              <a:off x="615777" y="4448002"/>
              <a:ext cx="21839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270,000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workforce have apprenticeship and trade qualifications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20" name="Graphic 19" descr="Mining tools with solid fill">
              <a:extLst>
                <a:ext uri="{FF2B5EF4-FFF2-40B4-BE49-F238E27FC236}">
                  <a16:creationId xmlns:a16="http://schemas.microsoft.com/office/drawing/2014/main" xmlns="" id="{F8A4D03D-AAD1-AB44-B33A-6809C5EB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50533" y="3429000"/>
              <a:ext cx="914400" cy="9144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517456D-3DCA-7A48-A34B-1D98837BFAAF}"/>
              </a:ext>
            </a:extLst>
          </p:cNvPr>
          <p:cNvGrpSpPr/>
          <p:nvPr/>
        </p:nvGrpSpPr>
        <p:grpSpPr>
          <a:xfrm>
            <a:off x="3509810" y="3533602"/>
            <a:ext cx="2642556" cy="2237839"/>
            <a:chOff x="3509810" y="3533602"/>
            <a:chExt cx="2642556" cy="22378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C6AB638-171F-F848-96F2-1BF23796A39B}"/>
                </a:ext>
              </a:extLst>
            </p:cNvPr>
            <p:cNvSpPr txBox="1"/>
            <p:nvPr/>
          </p:nvSpPr>
          <p:spPr>
            <a:xfrm>
              <a:off x="3656792" y="3533602"/>
              <a:ext cx="24239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61%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outbound commuters are highly skilled (hold third level degrees)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EC446D65-3060-6048-ADBC-65C010D36F8B}"/>
                </a:ext>
              </a:extLst>
            </p:cNvPr>
            <p:cNvGrpSpPr/>
            <p:nvPr/>
          </p:nvGrpSpPr>
          <p:grpSpPr>
            <a:xfrm>
              <a:off x="3509810" y="4857041"/>
              <a:ext cx="2642556" cy="914400"/>
              <a:chOff x="3181498" y="2971800"/>
              <a:chExt cx="2642556" cy="914400"/>
            </a:xfrm>
          </p:grpSpPr>
          <p:pic>
            <p:nvPicPr>
              <p:cNvPr id="28" name="Graphic 27" descr="Car with solid fill">
                <a:extLst>
                  <a:ext uri="{FF2B5EF4-FFF2-40B4-BE49-F238E27FC236}">
                    <a16:creationId xmlns:a16="http://schemas.microsoft.com/office/drawing/2014/main" xmlns="" id="{29B2D7A9-B617-4145-9AAB-F8CD2B73C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060119" y="3122265"/>
                <a:ext cx="763935" cy="763935"/>
              </a:xfrm>
              <a:prstGeom prst="rect">
                <a:avLst/>
              </a:prstGeom>
            </p:spPr>
          </p:pic>
          <p:pic>
            <p:nvPicPr>
              <p:cNvPr id="32" name="Graphic 31" descr="Train with solid fill">
                <a:extLst>
                  <a:ext uri="{FF2B5EF4-FFF2-40B4-BE49-F238E27FC236}">
                    <a16:creationId xmlns:a16="http://schemas.microsoft.com/office/drawing/2014/main" xmlns="" id="{6E7A201E-B548-0140-9C1C-7D739CDD7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3181498" y="29718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4" name="Graphic 33" descr="Bus with solid fill">
                <a:extLst>
                  <a:ext uri="{FF2B5EF4-FFF2-40B4-BE49-F238E27FC236}">
                    <a16:creationId xmlns:a16="http://schemas.microsoft.com/office/drawing/2014/main" xmlns="" id="{A3DCD9EA-BD1A-A54A-BAF4-9710F73FB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4070646" y="297180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A81464E-9B74-4240-9648-A107B85E8CF9}"/>
              </a:ext>
            </a:extLst>
          </p:cNvPr>
          <p:cNvGrpSpPr/>
          <p:nvPr/>
        </p:nvGrpSpPr>
        <p:grpSpPr>
          <a:xfrm>
            <a:off x="618580" y="476476"/>
            <a:ext cx="2423985" cy="2366596"/>
            <a:chOff x="618580" y="476476"/>
            <a:chExt cx="2423985" cy="23665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A0A73FF-14E5-DD47-9DFE-9C52543BB931}"/>
                </a:ext>
              </a:extLst>
            </p:cNvPr>
            <p:cNvSpPr txBox="1"/>
            <p:nvPr/>
          </p:nvSpPr>
          <p:spPr>
            <a:xfrm>
              <a:off x="618580" y="1519633"/>
              <a:ext cx="24239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250,000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Non Nationals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live here.</a:t>
              </a: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= 47% of foreign language speakers in Ireland.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37" name="Graphic 36" descr="Chat with solid fill">
              <a:extLst>
                <a:ext uri="{FF2B5EF4-FFF2-40B4-BE49-F238E27FC236}">
                  <a16:creationId xmlns:a16="http://schemas.microsoft.com/office/drawing/2014/main" xmlns="" id="{5DB225EC-3474-C94F-BB0A-15123FD5F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250533" y="476476"/>
              <a:ext cx="1160078" cy="116007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B4D1A14-ADDC-2540-96A8-5F6A2F58FF15}"/>
              </a:ext>
            </a:extLst>
          </p:cNvPr>
          <p:cNvGrpSpPr/>
          <p:nvPr/>
        </p:nvGrpSpPr>
        <p:grpSpPr>
          <a:xfrm>
            <a:off x="3806701" y="621650"/>
            <a:ext cx="2285442" cy="2382448"/>
            <a:chOff x="7487119" y="858343"/>
            <a:chExt cx="2285442" cy="238244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D79FC4B-3FF1-1C4A-A4DB-D50F06460864}"/>
                </a:ext>
              </a:extLst>
            </p:cNvPr>
            <p:cNvSpPr txBox="1"/>
            <p:nvPr/>
          </p:nvSpPr>
          <p:spPr>
            <a:xfrm>
              <a:off x="7487119" y="1671131"/>
              <a:ext cx="22854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600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International students </a:t>
              </a:r>
              <a:br>
                <a:rPr lang="en-IE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 DKIT. Strong connections to China, with office in Beijing.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xmlns="" id="{80CF1E0C-2F7C-4B4A-A62D-CD2355E7E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 l="3969" r="3969"/>
            <a:stretch/>
          </p:blipFill>
          <p:spPr bwMode="auto">
            <a:xfrm>
              <a:off x="8132870" y="858343"/>
              <a:ext cx="1032347" cy="69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Placeholder 4" descr="People waiting for a train&#10;&#10;Description automatically generated with medium confidence">
            <a:extLst>
              <a:ext uri="{FF2B5EF4-FFF2-40B4-BE49-F238E27FC236}">
                <a16:creationId xmlns:a16="http://schemas.microsoft.com/office/drawing/2014/main" xmlns="" id="{83F39EC0-AFF6-598F-20B6-AA572D13D6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3"/>
          <a:srcRect t="4830" b="48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5730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xmlns="" id="{8A4C646F-B30C-33FC-F997-884E5BD7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351" y="693394"/>
            <a:ext cx="6321471" cy="1009651"/>
          </a:xfrm>
        </p:spPr>
        <p:txBody>
          <a:bodyPr/>
          <a:lstStyle/>
          <a:p>
            <a:r>
              <a:rPr lang="en-US" dirty="0"/>
              <a:t>Education Facilities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xmlns="" id="{B3ECD08E-B528-49C1-B7ED-BC95EEF396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8351" y="1367460"/>
            <a:ext cx="6056872" cy="1697016"/>
          </a:xfrm>
        </p:spPr>
        <p:txBody>
          <a:bodyPr>
            <a:normAutofit/>
          </a:bodyPr>
          <a:lstStyle/>
          <a:p>
            <a:r>
              <a:rPr lang="en-IE" dirty="0"/>
              <a:t>Dynamic educational institutions supporting industry needs with skilled talent and collaborative opportunities for solving problems</a:t>
            </a:r>
          </a:p>
        </p:txBody>
      </p:sp>
      <p:pic>
        <p:nvPicPr>
          <p:cNvPr id="1026" name="Picture 2" descr="DkIT Open Day 2018 | DkIT Association for Computing Machinery">
            <a:extLst>
              <a:ext uri="{FF2B5EF4-FFF2-40B4-BE49-F238E27FC236}">
                <a16:creationId xmlns:a16="http://schemas.microsoft.com/office/drawing/2014/main" xmlns="" id="{A44835AC-5F00-5128-50A6-9EB2951D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7170" y="4587727"/>
            <a:ext cx="1872085" cy="10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7C4A9A-7EE9-6B28-5AB4-448463B3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01" y="2724511"/>
            <a:ext cx="3378200" cy="16891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2DB8D0EF-ACF8-16A7-83E3-19D3610E6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487" y="4269701"/>
            <a:ext cx="3378200" cy="16891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xmlns="" id="{4167E770-30A0-5268-E0F5-9D8D76583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317" y="2724511"/>
            <a:ext cx="3378200" cy="1689100"/>
          </a:xfrm>
          <a:prstGeom prst="rect">
            <a:avLst/>
          </a:prstGeom>
        </p:spPr>
      </p:pic>
      <p:pic>
        <p:nvPicPr>
          <p:cNvPr id="20" name="Picture Placeholder 19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xmlns="" id="{F27A12C2-9C13-842F-A4D9-669BB04027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8560" r="28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7252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2.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Connectivity</a:t>
            </a:r>
          </a:p>
        </p:txBody>
      </p:sp>
      <p:pic>
        <p:nvPicPr>
          <p:cNvPr id="7" name="Picture Placeholder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xmlns="" id="{E571B999-0356-D009-7444-9D4A23F0D9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909" r="13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23469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B2B23-8B53-D44D-8C96-15AB7B28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7266582" cy="1009651"/>
          </a:xfrm>
        </p:spPr>
        <p:txBody>
          <a:bodyPr/>
          <a:lstStyle/>
          <a:p>
            <a:r>
              <a:rPr lang="en-US" dirty="0"/>
              <a:t>Greater Connectivity </a:t>
            </a:r>
            <a:r>
              <a:rPr lang="en-US" dirty="0">
                <a:solidFill>
                  <a:schemeClr val="accent1"/>
                </a:solidFill>
              </a:rPr>
              <a:t>By Air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475C5C0-0BCB-7844-B719-FE61C1774BAA}"/>
              </a:ext>
            </a:extLst>
          </p:cNvPr>
          <p:cNvGrpSpPr/>
          <p:nvPr/>
        </p:nvGrpSpPr>
        <p:grpSpPr>
          <a:xfrm>
            <a:off x="374535" y="1920270"/>
            <a:ext cx="2425155" cy="1959710"/>
            <a:chOff x="306917" y="1516091"/>
            <a:chExt cx="2425155" cy="195971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14377" y="1516091"/>
              <a:ext cx="1428751" cy="12477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6EDCB9F-033B-B049-9DE0-56FF1080E5EF}"/>
                </a:ext>
              </a:extLst>
            </p:cNvPr>
            <p:cNvSpPr txBox="1"/>
            <p:nvPr/>
          </p:nvSpPr>
          <p:spPr>
            <a:xfrm>
              <a:off x="306917" y="2644804"/>
              <a:ext cx="24251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3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international airports within 75 minutes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69C4DE2-1CEF-534A-83E8-F99841DB9E0B}"/>
              </a:ext>
            </a:extLst>
          </p:cNvPr>
          <p:cNvGrpSpPr/>
          <p:nvPr/>
        </p:nvGrpSpPr>
        <p:grpSpPr>
          <a:xfrm>
            <a:off x="2908052" y="1920270"/>
            <a:ext cx="2183913" cy="1959710"/>
            <a:chOff x="548159" y="1516091"/>
            <a:chExt cx="2183913" cy="19597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013959C-1B37-9547-A8AA-516C56BA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FE10CD7-BB5B-1540-B083-E8F2D572E7BF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20/40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minutes to Dublin Airport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F3CD04E-6872-1849-8A0D-17FED6DE057B}"/>
              </a:ext>
            </a:extLst>
          </p:cNvPr>
          <p:cNvGrpSpPr/>
          <p:nvPr/>
        </p:nvGrpSpPr>
        <p:grpSpPr>
          <a:xfrm>
            <a:off x="5179423" y="1920270"/>
            <a:ext cx="2183913" cy="1959710"/>
            <a:chOff x="548159" y="1516091"/>
            <a:chExt cx="2183913" cy="19597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49A6370A-6934-C14B-9548-989EA26B1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950E688-3329-3F47-BD8E-9EAD706CA56C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250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destinations with direct flights.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3A13471-3084-A74A-AFDC-F40F3FB6E380}"/>
              </a:ext>
            </a:extLst>
          </p:cNvPr>
          <p:cNvGrpSpPr/>
          <p:nvPr/>
        </p:nvGrpSpPr>
        <p:grpSpPr>
          <a:xfrm>
            <a:off x="1576726" y="3782457"/>
            <a:ext cx="2183913" cy="1959710"/>
            <a:chOff x="548159" y="1516091"/>
            <a:chExt cx="2183913" cy="195971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A094850-6498-BB41-8990-5F5128C1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9443F86-AF1B-B44E-A396-8668A8E2E261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300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weekly flights to London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D266451-FF03-614A-9BD7-B72A8927686A}"/>
              </a:ext>
            </a:extLst>
          </p:cNvPr>
          <p:cNvGrpSpPr/>
          <p:nvPr/>
        </p:nvGrpSpPr>
        <p:grpSpPr>
          <a:xfrm>
            <a:off x="3813463" y="3906277"/>
            <a:ext cx="3038586" cy="1861637"/>
            <a:chOff x="548160" y="1614164"/>
            <a:chExt cx="3038586" cy="186163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0186A67D-31C2-7B4D-948E-C8C6B73D7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497142" y="1614164"/>
              <a:ext cx="1428750" cy="124777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1EE4F01-56A5-DB44-A492-BB6BBA3F9B55}"/>
                </a:ext>
              </a:extLst>
            </p:cNvPr>
            <p:cNvSpPr txBox="1"/>
            <p:nvPr/>
          </p:nvSpPr>
          <p:spPr>
            <a:xfrm>
              <a:off x="548160" y="2644804"/>
              <a:ext cx="3038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13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North American destinations with pre-clearance.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pic>
        <p:nvPicPr>
          <p:cNvPr id="26" name="Picture Placeholder 25" descr="Aeroplane in flight over clouds">
            <a:extLst>
              <a:ext uri="{FF2B5EF4-FFF2-40B4-BE49-F238E27FC236}">
                <a16:creationId xmlns:a16="http://schemas.microsoft.com/office/drawing/2014/main" xmlns="" id="{83AA0624-3C1A-8546-AB78-88F8A16F84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5921" b="59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9681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B2B23-8B53-D44D-8C96-15AB7B28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617" y="693394"/>
            <a:ext cx="5367563" cy="1009651"/>
          </a:xfrm>
        </p:spPr>
        <p:txBody>
          <a:bodyPr/>
          <a:lstStyle/>
          <a:p>
            <a:r>
              <a:rPr lang="en-US" dirty="0"/>
              <a:t>Greater Connectivity </a:t>
            </a:r>
            <a:r>
              <a:rPr lang="en-US" dirty="0">
                <a:solidFill>
                  <a:schemeClr val="accent1"/>
                </a:solidFill>
              </a:rPr>
              <a:t>By Sea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475C5C0-0BCB-7844-B719-FE61C1774BAA}"/>
              </a:ext>
            </a:extLst>
          </p:cNvPr>
          <p:cNvGrpSpPr/>
          <p:nvPr/>
        </p:nvGrpSpPr>
        <p:grpSpPr>
          <a:xfrm>
            <a:off x="5631683" y="1816775"/>
            <a:ext cx="2712277" cy="2205931"/>
            <a:chOff x="306917" y="1516091"/>
            <a:chExt cx="2712277" cy="22059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6EDCB9F-033B-B049-9DE0-56FF1080E5EF}"/>
                </a:ext>
              </a:extLst>
            </p:cNvPr>
            <p:cNvSpPr txBox="1"/>
            <p:nvPr/>
          </p:nvSpPr>
          <p:spPr>
            <a:xfrm>
              <a:off x="306917" y="2644804"/>
              <a:ext cx="27122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4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Deep sea ports within 60 minutes, Dublin, </a:t>
              </a:r>
              <a:r>
                <a:rPr lang="en-IE" sz="1600" dirty="0" err="1">
                  <a:solidFill>
                    <a:schemeClr val="tx2"/>
                  </a:solidFill>
                  <a:latin typeface="Sommet Regular" panose="02000505000000020004" pitchFamily="2" charset="77"/>
                </a:rPr>
                <a:t>Greenore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, Warrenpoint &amp; Larne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69C4DE2-1CEF-534A-83E8-F99841DB9E0B}"/>
              </a:ext>
            </a:extLst>
          </p:cNvPr>
          <p:cNvGrpSpPr/>
          <p:nvPr/>
        </p:nvGrpSpPr>
        <p:grpSpPr>
          <a:xfrm>
            <a:off x="8746117" y="1816775"/>
            <a:ext cx="2183913" cy="2205931"/>
            <a:chOff x="548159" y="1516091"/>
            <a:chExt cx="2183913" cy="22059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013959C-1B37-9547-A8AA-516C56BA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FE10CD7-BB5B-1540-B083-E8F2D572E7BF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50%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tonnage handled at Tier 1 Port Dublin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D6C0A53-D339-8D0C-EB79-CADB4794BE65}"/>
              </a:ext>
            </a:extLst>
          </p:cNvPr>
          <p:cNvGrpSpPr/>
          <p:nvPr/>
        </p:nvGrpSpPr>
        <p:grpSpPr>
          <a:xfrm>
            <a:off x="5798877" y="4451118"/>
            <a:ext cx="2183913" cy="1467267"/>
            <a:chOff x="548159" y="1516091"/>
            <a:chExt cx="2183913" cy="14672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D5FC510-C789-DE80-9FCE-FE761B665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66483" y="1516091"/>
              <a:ext cx="1124537" cy="12477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D9E2FA6-0D5B-07DC-55D0-5579A441A552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Warrenpoint Trust Point 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035B03-F816-2D70-0948-84DB4978C279}"/>
              </a:ext>
            </a:extLst>
          </p:cNvPr>
          <p:cNvGrpSpPr/>
          <p:nvPr/>
        </p:nvGrpSpPr>
        <p:grpSpPr>
          <a:xfrm>
            <a:off x="8746117" y="4380995"/>
            <a:ext cx="2183913" cy="1540847"/>
            <a:chOff x="548159" y="1688732"/>
            <a:chExt cx="2183913" cy="15408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96E8F32-D871-8809-E4A4-5E2A5520F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14377" y="1688732"/>
              <a:ext cx="1428750" cy="90249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2000378-1B01-43C8-D0F2-9B08A590837B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Drogheda Port of Regional Significance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pic>
        <p:nvPicPr>
          <p:cNvPr id="6" name="Picture Placeholder 5" descr="A picture containing mountain, water, outdoor, grass&#10;&#10;Description automatically generated">
            <a:extLst>
              <a:ext uri="{FF2B5EF4-FFF2-40B4-BE49-F238E27FC236}">
                <a16:creationId xmlns:a16="http://schemas.microsoft.com/office/drawing/2014/main" xmlns="" id="{6C898315-76EF-3EBA-35FF-3D98B83596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5965" r="25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9426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B2B23-8B53-D44D-8C96-15AB7B28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5310461" cy="1009651"/>
          </a:xfrm>
        </p:spPr>
        <p:txBody>
          <a:bodyPr/>
          <a:lstStyle/>
          <a:p>
            <a:r>
              <a:rPr lang="en-US" dirty="0"/>
              <a:t>Greater Connectivity </a:t>
            </a:r>
            <a:r>
              <a:rPr lang="en-US" dirty="0">
                <a:solidFill>
                  <a:schemeClr val="accent1"/>
                </a:solidFill>
              </a:rPr>
              <a:t>By Road &amp; Rail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475C5C0-0BCB-7844-B719-FE61C1774BAA}"/>
              </a:ext>
            </a:extLst>
          </p:cNvPr>
          <p:cNvGrpSpPr/>
          <p:nvPr/>
        </p:nvGrpSpPr>
        <p:grpSpPr>
          <a:xfrm>
            <a:off x="663327" y="1676660"/>
            <a:ext cx="2712277" cy="2214767"/>
            <a:chOff x="306917" y="1261034"/>
            <a:chExt cx="2712277" cy="22147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62456" y="1261034"/>
              <a:ext cx="2201197" cy="19223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6EDCB9F-033B-B049-9DE0-56FF1080E5EF}"/>
                </a:ext>
              </a:extLst>
            </p:cNvPr>
            <p:cNvSpPr txBox="1"/>
            <p:nvPr/>
          </p:nvSpPr>
          <p:spPr>
            <a:xfrm>
              <a:off x="306917" y="2644804"/>
              <a:ext cx="27122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M1/A1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Motorway connecting Dublin &amp; Belfast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CE353E7-DCCA-F44A-B4EC-1A7BCB2D2460}"/>
              </a:ext>
            </a:extLst>
          </p:cNvPr>
          <p:cNvGrpSpPr/>
          <p:nvPr/>
        </p:nvGrpSpPr>
        <p:grpSpPr>
          <a:xfrm>
            <a:off x="3777761" y="1927703"/>
            <a:ext cx="2318239" cy="2039244"/>
            <a:chOff x="3777761" y="2399473"/>
            <a:chExt cx="2318239" cy="20392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FE10CD7-BB5B-1540-B083-E8F2D572E7BF}"/>
                </a:ext>
              </a:extLst>
            </p:cNvPr>
            <p:cNvSpPr txBox="1"/>
            <p:nvPr/>
          </p:nvSpPr>
          <p:spPr>
            <a:xfrm>
              <a:off x="3777761" y="3361499"/>
              <a:ext cx="2318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Intercity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Service connecting Dublin and Belfast in 2 hours. 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11" name="Graphic 10" descr="Train with solid fill">
              <a:extLst>
                <a:ext uri="{FF2B5EF4-FFF2-40B4-BE49-F238E27FC236}">
                  <a16:creationId xmlns:a16="http://schemas.microsoft.com/office/drawing/2014/main" xmlns="" id="{7FBFE95B-13C2-0B43-9184-2FD2F90B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412517" y="2399473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3C8B579-74DF-EE4D-9018-3434EEDA023E}"/>
              </a:ext>
            </a:extLst>
          </p:cNvPr>
          <p:cNvGrpSpPr/>
          <p:nvPr/>
        </p:nvGrpSpPr>
        <p:grpSpPr>
          <a:xfrm>
            <a:off x="2134995" y="3947332"/>
            <a:ext cx="2318239" cy="1953497"/>
            <a:chOff x="1740617" y="4047802"/>
            <a:chExt cx="2318239" cy="19534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DC66237-DD30-D141-ADCD-8FC6D0D1B22B}"/>
                </a:ext>
              </a:extLst>
            </p:cNvPr>
            <p:cNvSpPr txBox="1"/>
            <p:nvPr/>
          </p:nvSpPr>
          <p:spPr>
            <a:xfrm>
              <a:off x="1740617" y="4924081"/>
              <a:ext cx="2318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30mins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Commuter Service from Dublin IFSC to Drogheda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xmlns="" id="{866EF27D-7D6E-7D4C-895E-6614E5BF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2632" y="4047802"/>
              <a:ext cx="1224051" cy="10690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7F0FD17-0E91-D841-93AF-6EC4D76EA540}"/>
              </a:ext>
            </a:extLst>
          </p:cNvPr>
          <p:cNvGrpSpPr/>
          <p:nvPr/>
        </p:nvGrpSpPr>
        <p:grpSpPr>
          <a:xfrm>
            <a:off x="5420529" y="3922382"/>
            <a:ext cx="2318239" cy="1953497"/>
            <a:chOff x="5189873" y="4047802"/>
            <a:chExt cx="2318239" cy="195349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B2409DD-CCAF-FE4B-B060-2CE77BC95142}"/>
                </a:ext>
              </a:extLst>
            </p:cNvPr>
            <p:cNvSpPr txBox="1"/>
            <p:nvPr/>
          </p:nvSpPr>
          <p:spPr>
            <a:xfrm>
              <a:off x="5189873" y="4924081"/>
              <a:ext cx="2318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60mins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Commuter Service from Dublin IFSC to Dundalk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9DD3D9AE-BFB9-FA46-87CD-A081CCD2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705796" y="4047802"/>
              <a:ext cx="1224051" cy="1069005"/>
            </a:xfrm>
            <a:prstGeom prst="rect">
              <a:avLst/>
            </a:prstGeom>
          </p:spPr>
        </p:pic>
      </p:grpSp>
      <p:pic>
        <p:nvPicPr>
          <p:cNvPr id="6" name="Picture Placeholder 5" descr="A bridge with lights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9CFEA9E2-0850-8F22-F521-6337B28D6F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25091" r="250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81066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3.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Infrastructure</a:t>
            </a:r>
          </a:p>
        </p:txBody>
      </p:sp>
      <p:pic>
        <p:nvPicPr>
          <p:cNvPr id="6" name="Picture Placeholder 5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xmlns="" id="{AD2C6EF7-3822-9BEE-AC2C-004ABB30FF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800" r="208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7423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BBAC81B-0840-1A4C-B4FA-1A0759C0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GB </a:t>
            </a:r>
            <a:r>
              <a:rPr lang="en-US" dirty="0" err="1"/>
              <a:t>fibre</a:t>
            </a:r>
            <a:r>
              <a:rPr lang="en-US" dirty="0"/>
              <a:t> broadband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24373F61-E615-264E-BFBC-493424CED9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Louth</a:t>
            </a:r>
            <a:r>
              <a:rPr lang="en-US" dirty="0"/>
              <a:t> is Ireland’s fastest county!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475C5C0-0BCB-7844-B719-FE61C1774BAA}"/>
              </a:ext>
            </a:extLst>
          </p:cNvPr>
          <p:cNvGrpSpPr/>
          <p:nvPr/>
        </p:nvGrpSpPr>
        <p:grpSpPr>
          <a:xfrm>
            <a:off x="2638028" y="2460626"/>
            <a:ext cx="2712277" cy="2205931"/>
            <a:chOff x="306917" y="1516091"/>
            <a:chExt cx="2712277" cy="22059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6EDCB9F-033B-B049-9DE0-56FF1080E5EF}"/>
                </a:ext>
              </a:extLst>
            </p:cNvPr>
            <p:cNvSpPr txBox="1"/>
            <p:nvPr/>
          </p:nvSpPr>
          <p:spPr>
            <a:xfrm>
              <a:off x="306917" y="2644804"/>
              <a:ext cx="27122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86%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the region has access to 1 Gigabit high-speed fibre broadband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pic>
        <p:nvPicPr>
          <p:cNvPr id="34" name="Picture Placeholder 33" descr="Close-up fibre optics sphere">
            <a:extLst>
              <a:ext uri="{FF2B5EF4-FFF2-40B4-BE49-F238E27FC236}">
                <a16:creationId xmlns:a16="http://schemas.microsoft.com/office/drawing/2014/main" xmlns="" id="{87413455-B595-854B-BE2C-4AC2551062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99" r="16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3109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E961B-966C-20E9-2526-16D02E3D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&amp; Property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A63343-191F-7CF8-265F-7B5E9080C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1617" y="1367460"/>
            <a:ext cx="7160977" cy="419100"/>
          </a:xfrm>
        </p:spPr>
        <p:txBody>
          <a:bodyPr/>
          <a:lstStyle/>
          <a:p>
            <a:r>
              <a:rPr lang="en-US" sz="1800" dirty="0"/>
              <a:t>The M1 Corridor is investor ready with existing utilities and property.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Placeholder 6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xmlns="" id="{903C61CB-E14A-F673-A7F4-D0D765D8C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67" r="16667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89C176-F68D-0CAE-C2F6-225B5F808414}"/>
              </a:ext>
            </a:extLst>
          </p:cNvPr>
          <p:cNvGrpSpPr/>
          <p:nvPr/>
        </p:nvGrpSpPr>
        <p:grpSpPr>
          <a:xfrm>
            <a:off x="4349262" y="2524067"/>
            <a:ext cx="2090727" cy="2156569"/>
            <a:chOff x="306917" y="1565453"/>
            <a:chExt cx="2090727" cy="21565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28E6042-A795-B56A-2892-F30A50CF1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37905" y="1565453"/>
              <a:ext cx="1428750" cy="12477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8DDE70A-57CA-F847-7C6C-18D994E16234}"/>
                </a:ext>
              </a:extLst>
            </p:cNvPr>
            <p:cNvSpPr txBox="1"/>
            <p:nvPr/>
          </p:nvSpPr>
          <p:spPr>
            <a:xfrm>
              <a:off x="306917" y="2644804"/>
              <a:ext cx="20907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300+ </a:t>
              </a:r>
              <a:b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Office, Industrial &amp; Greenfield Sites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977A2-C5DA-F0D9-A59E-FFE66365B8B3}"/>
              </a:ext>
            </a:extLst>
          </p:cNvPr>
          <p:cNvGrpSpPr/>
          <p:nvPr/>
        </p:nvGrpSpPr>
        <p:grpSpPr>
          <a:xfrm>
            <a:off x="6648325" y="2524067"/>
            <a:ext cx="2090727" cy="2156569"/>
            <a:chOff x="306917" y="1565453"/>
            <a:chExt cx="2090727" cy="21565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9FD6420-B6F1-C908-0409-2BAB96619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37905" y="1565453"/>
              <a:ext cx="1428750" cy="12477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291A3C0-7864-8BB4-3022-E6B1E8311063}"/>
                </a:ext>
              </a:extLst>
            </p:cNvPr>
            <p:cNvSpPr txBox="1"/>
            <p:nvPr/>
          </p:nvSpPr>
          <p:spPr>
            <a:xfrm>
              <a:off x="306917" y="2644804"/>
              <a:ext cx="20907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25% </a:t>
              </a:r>
              <a:b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the cost of Dublin City rents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27447B8-12FC-ADFB-01A1-2CD95BBEBE87}"/>
              </a:ext>
            </a:extLst>
          </p:cNvPr>
          <p:cNvGrpSpPr/>
          <p:nvPr/>
        </p:nvGrpSpPr>
        <p:grpSpPr>
          <a:xfrm>
            <a:off x="8908200" y="2524067"/>
            <a:ext cx="2090727" cy="2156569"/>
            <a:chOff x="306917" y="1565453"/>
            <a:chExt cx="2090727" cy="21565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584A88-E842-6CB5-FC70-8AC73AB3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37905" y="1565453"/>
              <a:ext cx="1428750" cy="12477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40201E6-4B67-E091-5345-785759D88CD9}"/>
                </a:ext>
              </a:extLst>
            </p:cNvPr>
            <p:cNvSpPr txBox="1"/>
            <p:nvPr/>
          </p:nvSpPr>
          <p:spPr>
            <a:xfrm>
              <a:off x="306917" y="2644804"/>
              <a:ext cx="20907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Utilities </a:t>
              </a:r>
              <a:b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Wastewater &amp; Energy are in place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8590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4.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Track Record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B7A8D8FE-526F-2550-8035-A7059F087B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82" r="16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637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3ABC4BDF-3867-6B41-A6A7-9D3DA4EB1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88" y="2621399"/>
            <a:ext cx="3448253" cy="1724127"/>
          </a:xfrm>
          <a:prstGeom prst="rect">
            <a:avLst/>
          </a:prstGeom>
        </p:spPr>
      </p:pic>
      <p:pic>
        <p:nvPicPr>
          <p:cNvPr id="26" name="Picture 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994C2497-6607-724B-AFDC-0F44FE55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84" y="2862886"/>
            <a:ext cx="3053119" cy="158527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027785EB-2987-2944-87A9-D24B15ED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-920467"/>
            <a:ext cx="5480223" cy="2763880"/>
          </a:xfrm>
        </p:spPr>
        <p:txBody>
          <a:bodyPr/>
          <a:lstStyle/>
          <a:p>
            <a:r>
              <a:rPr lang="en-US" dirty="0"/>
              <a:t>An initiative of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F4868571-00B6-0241-BD7C-EBFFE0C22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988867"/>
            <a:ext cx="5513174" cy="1414848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Louth</a:t>
            </a:r>
            <a:r>
              <a:rPr lang="en-US" dirty="0"/>
              <a:t> County Council, </a:t>
            </a:r>
            <a:r>
              <a:rPr lang="en-US" dirty="0" err="1"/>
              <a:t>Louth</a:t>
            </a:r>
            <a:r>
              <a:rPr lang="en-US" dirty="0"/>
              <a:t> LEO, Dundalk Chamber, Drogheda &amp; District Chamber, </a:t>
            </a:r>
            <a:br>
              <a:rPr lang="en-US" dirty="0"/>
            </a:br>
            <a:r>
              <a:rPr lang="en-US" dirty="0"/>
              <a:t>The Mill Enterprise Hub &amp; Oriel Hub</a:t>
            </a:r>
          </a:p>
        </p:txBody>
      </p: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7DA87C60-9A1F-9144-8092-7D735EEB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628" y="4173977"/>
            <a:ext cx="2488589" cy="1292152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xmlns="" id="{304299B7-C08D-2548-9DF8-27C633624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63" y="3981223"/>
            <a:ext cx="3120450" cy="1620234"/>
          </a:xfrm>
          <a:prstGeom prst="rect">
            <a:avLst/>
          </a:prstGeom>
        </p:spPr>
      </p:pic>
      <p:pic>
        <p:nvPicPr>
          <p:cNvPr id="31" name="Picture 30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8F298194-E9EB-5645-89F9-84A637C36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532" y="4236932"/>
            <a:ext cx="2845113" cy="1477270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xmlns="" id="{4EF5E8E4-AC47-E541-BC10-69FB8E807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837" y="2862886"/>
            <a:ext cx="2845113" cy="14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8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Clusters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B72973-6125-B6B6-8DD0-F2D782585A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dirty="0"/>
              <a:t>A long history of fostering dynamic Sectoral Clusters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C2F9384A-C3AD-2945-9DA3-D60E530EBB47}"/>
              </a:ext>
            </a:extLst>
          </p:cNvPr>
          <p:cNvGrpSpPr/>
          <p:nvPr/>
        </p:nvGrpSpPr>
        <p:grpSpPr>
          <a:xfrm>
            <a:off x="1471165" y="2130102"/>
            <a:ext cx="1925174" cy="1884445"/>
            <a:chOff x="411039" y="3856747"/>
            <a:chExt cx="1925174" cy="1884445"/>
          </a:xfrm>
        </p:grpSpPr>
        <p:pic>
          <p:nvPicPr>
            <p:cNvPr id="38" name="Picture 37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xmlns="" id="{8C822FB6-6497-214D-8BD9-A54A3CBE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777" y="3856747"/>
              <a:ext cx="1428751" cy="124777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FE42EED-1C1C-1245-9AE9-3718C7ED7C90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FINANCIAL SERVICES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0EF8BC8-D51C-6A89-CC28-C5FA1AA89CBA}"/>
              </a:ext>
            </a:extLst>
          </p:cNvPr>
          <p:cNvGrpSpPr/>
          <p:nvPr/>
        </p:nvGrpSpPr>
        <p:grpSpPr>
          <a:xfrm>
            <a:off x="3877227" y="2130102"/>
            <a:ext cx="1925174" cy="1884445"/>
            <a:chOff x="411039" y="3856747"/>
            <a:chExt cx="1925174" cy="188444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4CDF2788-7872-5229-025B-0BB081375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5777" y="3856747"/>
              <a:ext cx="1428751" cy="124777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C2B89CE-C2EE-F347-B13F-9398ED43F092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LIFE </a:t>
              </a:r>
              <a:b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SCIENCES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72EE01B-E560-DBBB-275A-DFAC65522146}"/>
              </a:ext>
            </a:extLst>
          </p:cNvPr>
          <p:cNvGrpSpPr/>
          <p:nvPr/>
        </p:nvGrpSpPr>
        <p:grpSpPr>
          <a:xfrm>
            <a:off x="6339497" y="2242198"/>
            <a:ext cx="1925174" cy="1772349"/>
            <a:chOff x="411039" y="3968843"/>
            <a:chExt cx="1925174" cy="177234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46B0D0F-90A4-DF7F-B8EA-49FCA523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5777" y="3968843"/>
              <a:ext cx="1428751" cy="102358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5EF12D9-775A-6035-40F6-86F9E6F486B1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DIGITAL TECHNOLOGIES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F49F0373-0433-FD42-69A0-3E6E5FFD2C0B}"/>
              </a:ext>
            </a:extLst>
          </p:cNvPr>
          <p:cNvGrpSpPr/>
          <p:nvPr/>
        </p:nvGrpSpPr>
        <p:grpSpPr>
          <a:xfrm>
            <a:off x="1523764" y="4436031"/>
            <a:ext cx="1925174" cy="1772349"/>
            <a:chOff x="411039" y="3968843"/>
            <a:chExt cx="1925174" cy="177234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577440A1-FF4F-72A5-0CE5-1FE3705F6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44132" y="3968843"/>
              <a:ext cx="1172040" cy="1023582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65223165-19F4-66D9-1489-8704FA683F2C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ENERGY &amp; ENVIRONMENT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2D0AEDF-191D-E051-EE97-AF230FAA096E}"/>
              </a:ext>
            </a:extLst>
          </p:cNvPr>
          <p:cNvGrpSpPr/>
          <p:nvPr/>
        </p:nvGrpSpPr>
        <p:grpSpPr>
          <a:xfrm>
            <a:off x="3877227" y="4669256"/>
            <a:ext cx="1925174" cy="1495350"/>
            <a:chOff x="411039" y="3968843"/>
            <a:chExt cx="1925174" cy="149535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22F38011-988F-74F5-0001-CCA5F8D9E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44132" y="3968843"/>
              <a:ext cx="1172040" cy="102358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99E33568-6CE5-74D3-3FCF-259AD3F99CC5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ENGINEERING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4C2C7CA8-85EA-E036-0338-5A3BA495CB03}"/>
              </a:ext>
            </a:extLst>
          </p:cNvPr>
          <p:cNvGrpSpPr/>
          <p:nvPr/>
        </p:nvGrpSpPr>
        <p:grpSpPr>
          <a:xfrm>
            <a:off x="6339497" y="4294871"/>
            <a:ext cx="1925174" cy="1772349"/>
            <a:chOff x="411039" y="3968843"/>
            <a:chExt cx="1925174" cy="1772349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05833AEF-4B67-E708-F3CA-950B437F5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44132" y="3968843"/>
              <a:ext cx="1172039" cy="102358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8C8D48A8-7695-8BED-9921-07D803ED6C5B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FOOD MANUFACTURING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512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1"/>
            <a:ext cx="5272679" cy="3313175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5.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Start Up Ecosystem</a:t>
            </a:r>
          </a:p>
        </p:txBody>
      </p:sp>
      <p:pic>
        <p:nvPicPr>
          <p:cNvPr id="6" name="Picture Placeholder 5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xmlns="" id="{FBEB0467-72F5-7695-3D0B-F9613D4402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26294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xmlns="" id="{8A4C646F-B30C-33FC-F997-884E5BD7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351" y="693394"/>
            <a:ext cx="6321471" cy="1009651"/>
          </a:xfrm>
        </p:spPr>
        <p:txBody>
          <a:bodyPr/>
          <a:lstStyle/>
          <a:p>
            <a:r>
              <a:rPr lang="en-US" dirty="0"/>
              <a:t>Start Up Supports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xmlns="" id="{B3ECD08E-B528-49C1-B7ED-BC95EEF396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8351" y="1367460"/>
            <a:ext cx="6056872" cy="1697016"/>
          </a:xfrm>
        </p:spPr>
        <p:txBody>
          <a:bodyPr>
            <a:normAutofit/>
          </a:bodyPr>
          <a:lstStyle/>
          <a:p>
            <a:r>
              <a:rPr lang="en-IE" dirty="0"/>
              <a:t>The M1 Corridor has a number of Incubation Hubs and supporting agencies ready to help you grow and scale your start up in the M1 Corridor region.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7C4A9A-7EE9-6B28-5AB4-448463B30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01649" y="2818764"/>
            <a:ext cx="1944516" cy="1009653"/>
          </a:xfrm>
          <a:prstGeom prst="rect">
            <a:avLst/>
          </a:prstGeom>
        </p:spPr>
      </p:pic>
      <p:pic>
        <p:nvPicPr>
          <p:cNvPr id="5" name="Picture Placeholder 4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4BE3394C-C5D9-C3A3-439F-5F54788E32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8285" r="28285"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16BAE7-9160-4956-C4E0-95CDE1D81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52187" y="2818765"/>
            <a:ext cx="1944516" cy="1009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EB1F61-686D-3289-CCF2-FF178FC81A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28175" y="2728890"/>
            <a:ext cx="1944514" cy="1009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2CEAA1-6560-9CF8-DEB1-6A79C94B1F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01649" y="3848001"/>
            <a:ext cx="2019306" cy="1009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54C358-68B4-8C57-06F2-7523B9332C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823965" y="3934484"/>
            <a:ext cx="1944517" cy="10096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D6F83F3-9FDD-FE4A-28AE-DC8A020DB9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28175" y="3934485"/>
            <a:ext cx="1944517" cy="1009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3DED70-21F7-2220-1735-540169B217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449815" y="4989337"/>
            <a:ext cx="2350538" cy="11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09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6.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Lifestyle</a:t>
            </a:r>
          </a:p>
        </p:txBody>
      </p:sp>
      <p:pic>
        <p:nvPicPr>
          <p:cNvPr id="6" name="Picture Placeholder 5" descr="A group of people on a beach&#10;&#10;Description automatically generated with medium confidence">
            <a:extLst>
              <a:ext uri="{FF2B5EF4-FFF2-40B4-BE49-F238E27FC236}">
                <a16:creationId xmlns:a16="http://schemas.microsoft.com/office/drawing/2014/main" xmlns="" id="{C32D6652-F839-5140-959C-F8A979C610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1895" r="21895"/>
          <a:stretch/>
        </p:blipFill>
        <p:spPr/>
      </p:pic>
    </p:spTree>
    <p:extLst>
      <p:ext uri="{BB962C8B-B14F-4D97-AF65-F5344CB8AC3E}">
        <p14:creationId xmlns:p14="http://schemas.microsoft.com/office/powerpoint/2010/main" xmlns="" val="1547114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FE9FB-3369-ABDB-C8AF-13427BE2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when living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4023AE-E174-CA18-86E6-442268C1B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Win the war on talent – Locate people where they can be at their best</a:t>
            </a:r>
          </a:p>
        </p:txBody>
      </p:sp>
      <p:pic>
        <p:nvPicPr>
          <p:cNvPr id="3076" name="Picture 4" descr="Blue Flag">
            <a:extLst>
              <a:ext uri="{FF2B5EF4-FFF2-40B4-BE49-F238E27FC236}">
                <a16:creationId xmlns:a16="http://schemas.microsoft.com/office/drawing/2014/main" xmlns="" id="{721DE9D3-FD2E-56DE-AA11-2A57101A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777" y="2030343"/>
            <a:ext cx="1043206" cy="95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41DD5A70-B8D9-484E-054B-838AAD01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7" y="3373296"/>
            <a:ext cx="2893325" cy="86025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xmlns="" id="{C13A2DED-4F25-026D-9326-D63DDA976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732" y="4396187"/>
            <a:ext cx="2658457" cy="1329229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E88F7D60-B7F1-0A7A-AF4F-3037B21BE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9866" y="2271782"/>
            <a:ext cx="2893324" cy="6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5BC8E85D-0BDD-75B0-0F7E-7E2888BBC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528" y="3395220"/>
            <a:ext cx="1727563" cy="1264376"/>
          </a:xfrm>
          <a:prstGeom prst="rect">
            <a:avLst/>
          </a:prstGeom>
        </p:spPr>
      </p:pic>
      <p:pic>
        <p:nvPicPr>
          <p:cNvPr id="18" name="Picture 12" descr="Dundalk Town">
            <a:extLst>
              <a:ext uri="{FF2B5EF4-FFF2-40B4-BE49-F238E27FC236}">
                <a16:creationId xmlns:a16="http://schemas.microsoft.com/office/drawing/2014/main" xmlns="" id="{8296C2C2-A127-155C-B74B-42823D0BB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014"/>
          <a:stretch/>
        </p:blipFill>
        <p:spPr bwMode="auto">
          <a:xfrm>
            <a:off x="4193178" y="5029911"/>
            <a:ext cx="2635456" cy="154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2C962C8F-9D8C-E919-6BC7-5CBE9C8D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92" y="5643781"/>
            <a:ext cx="3364261" cy="95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82D4CF-5E3A-95DC-3D25-061D8AC2D9D6}"/>
              </a:ext>
            </a:extLst>
          </p:cNvPr>
          <p:cNvSpPr txBox="1"/>
          <p:nvPr/>
        </p:nvSpPr>
        <p:spPr>
          <a:xfrm>
            <a:off x="7837714" y="2066528"/>
            <a:ext cx="3738509" cy="40753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LINKS</a:t>
            </a:r>
            <a:endParaRPr lang="en-US" sz="1600" b="1" dirty="0">
              <a:solidFill>
                <a:schemeClr val="tx2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hlinkClick r:id="rId10"/>
              </a:rPr>
              <a:t>https://beachawards.ie/blue-flag/sites/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1"/>
              </a:rPr>
              <a:t>https://www.volunteerlouth.ie/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2"/>
              </a:rPr>
              <a:t>https://www.lmetb.ie/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3"/>
              </a:rPr>
              <a:t>https://liveinthenortheast.ie/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4"/>
              </a:rPr>
              <a:t>https://www.drogheda.ie/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5"/>
              </a:rPr>
              <a:t>https://lovedrogheda.ie/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6"/>
              </a:rPr>
              <a:t>https://www.indrogheda.com/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7"/>
              </a:rPr>
              <a:t>https://www.visitlouth.ie/explore-and-do/explore-louth/towns-and-villages-louth/dundalk.html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8"/>
              </a:rPr>
              <a:t>https://dundalktown.ie/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03785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FE9FB-3369-ABDB-C8AF-13427BE2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Amenities on your doorstep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4023AE-E174-CA18-86E6-442268C1B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11206109" cy="419100"/>
          </a:xfrm>
        </p:spPr>
        <p:txBody>
          <a:bodyPr>
            <a:normAutofit/>
          </a:bodyPr>
          <a:lstStyle/>
          <a:p>
            <a:r>
              <a:rPr lang="en-IE" dirty="0"/>
              <a:t>The scenic beauty of coastal living and the great outdoors</a:t>
            </a:r>
          </a:p>
        </p:txBody>
      </p:sp>
      <p:pic>
        <p:nvPicPr>
          <p:cNvPr id="3094" name="Picture 22" descr="Carlingford Adventure Centre">
            <a:extLst>
              <a:ext uri="{FF2B5EF4-FFF2-40B4-BE49-F238E27FC236}">
                <a16:creationId xmlns:a16="http://schemas.microsoft.com/office/drawing/2014/main" xmlns="" id="{2D2676CA-B895-D41B-55EB-A4AF0FC38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0985" y="2525948"/>
            <a:ext cx="4187137" cy="116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44E158E-F356-72AD-A58F-E62668472C05}"/>
              </a:ext>
            </a:extLst>
          </p:cNvPr>
          <p:cNvGrpSpPr/>
          <p:nvPr/>
        </p:nvGrpSpPr>
        <p:grpSpPr>
          <a:xfrm>
            <a:off x="615777" y="2243039"/>
            <a:ext cx="2375617" cy="1683476"/>
            <a:chOff x="615777" y="2000250"/>
            <a:chExt cx="2375617" cy="168347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8806CEC-D985-4DE3-E817-6F0FBAE5F8B0}"/>
                </a:ext>
              </a:extLst>
            </p:cNvPr>
            <p:cNvSpPr/>
            <p:nvPr/>
          </p:nvSpPr>
          <p:spPr>
            <a:xfrm>
              <a:off x="615777" y="2000250"/>
              <a:ext cx="2375617" cy="16834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98" name="Picture 26" descr="Fishing in Ireland - Fishing in Ireland - Catch the unexpected">
              <a:extLst>
                <a:ext uri="{FF2B5EF4-FFF2-40B4-BE49-F238E27FC236}">
                  <a16:creationId xmlns:a16="http://schemas.microsoft.com/office/drawing/2014/main" xmlns="" id="{2A5C66AE-2DA2-673A-BED3-F05AD0DB1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57" y="2173724"/>
              <a:ext cx="2051323" cy="1506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78A9BFE-D64B-54A4-AF6E-9C30C9BFB61C}"/>
              </a:ext>
            </a:extLst>
          </p:cNvPr>
          <p:cNvGrpSpPr/>
          <p:nvPr/>
        </p:nvGrpSpPr>
        <p:grpSpPr>
          <a:xfrm>
            <a:off x="3448594" y="3825307"/>
            <a:ext cx="2290710" cy="2098844"/>
            <a:chOff x="3448594" y="3825307"/>
            <a:chExt cx="2290710" cy="20988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A2F0557-2C9B-7F85-0AEE-56FC1F32F1BC}"/>
                </a:ext>
              </a:extLst>
            </p:cNvPr>
            <p:cNvGrpSpPr/>
            <p:nvPr/>
          </p:nvGrpSpPr>
          <p:grpSpPr>
            <a:xfrm>
              <a:off x="3448594" y="3825307"/>
              <a:ext cx="2290710" cy="1665233"/>
              <a:chOff x="7949915" y="1367460"/>
              <a:chExt cx="3871971" cy="285529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8CE5309D-6E65-34DB-3754-00A0EC35B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7949915" y="1367460"/>
                <a:ext cx="2101491" cy="2378709"/>
              </a:xfrm>
              <a:prstGeom prst="rect">
                <a:avLst/>
              </a:prstGeom>
            </p:spPr>
          </p:pic>
          <p:pic>
            <p:nvPicPr>
              <p:cNvPr id="31" name="Picture 30" descr="Logo&#10;&#10;Description automatically generated">
                <a:extLst>
                  <a:ext uri="{FF2B5EF4-FFF2-40B4-BE49-F238E27FC236}">
                    <a16:creationId xmlns:a16="http://schemas.microsoft.com/office/drawing/2014/main" xmlns="" id="{7216B659-92B9-DE18-3FE7-4419BDB18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56486" y="2635250"/>
                <a:ext cx="2565400" cy="1587500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9BC5E34-3DF4-C064-F696-8A2AC2B76E75}"/>
                </a:ext>
              </a:extLst>
            </p:cNvPr>
            <p:cNvSpPr/>
            <p:nvPr/>
          </p:nvSpPr>
          <p:spPr>
            <a:xfrm>
              <a:off x="4268547" y="5339376"/>
              <a:ext cx="14237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E" sz="3200" b="1" dirty="0">
                  <a:solidFill>
                    <a:schemeClr val="bg1">
                      <a:lumMod val="50000"/>
                    </a:schemeClr>
                  </a:solidFill>
                  <a:latin typeface="Sommet Regular" panose="02000505000000020004" pitchFamily="2" charset="77"/>
                  <a:ea typeface="+mj-ea"/>
                  <a:cs typeface="+mj-cs"/>
                </a:rPr>
                <a:t>GOLF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F1000-EE9F-4996-9C17-6DBC79406809}"/>
              </a:ext>
            </a:extLst>
          </p:cNvPr>
          <p:cNvSpPr txBox="1"/>
          <p:nvPr/>
        </p:nvSpPr>
        <p:spPr>
          <a:xfrm>
            <a:off x="7837714" y="2136665"/>
            <a:ext cx="3775166" cy="3101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LINKS</a:t>
            </a:r>
            <a:endParaRPr lang="en-US" sz="1600" b="1" dirty="0">
              <a:solidFill>
                <a:schemeClr val="tx2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83B9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https://fishinginireland.info/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7"/>
              </a:rPr>
              <a:t>https://carlingfordadventure.com/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8"/>
              </a:rPr>
              <a:t>https://www.visitlouth.ie/explore-and-do/do/golf-louth.html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9"/>
              </a:rPr>
              <a:t>https://www.dundalkstadium.com/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70D3030-68A8-FA1D-DECF-A381EDA975B7}"/>
              </a:ext>
            </a:extLst>
          </p:cNvPr>
          <p:cNvGrpSpPr/>
          <p:nvPr/>
        </p:nvGrpSpPr>
        <p:grpSpPr>
          <a:xfrm>
            <a:off x="429393" y="4112463"/>
            <a:ext cx="2811522" cy="2396470"/>
            <a:chOff x="429393" y="4112463"/>
            <a:chExt cx="2811522" cy="2396470"/>
          </a:xfrm>
        </p:grpSpPr>
        <p:pic>
          <p:nvPicPr>
            <p:cNvPr id="3102" name="Picture 30" descr="Dundalk Stadium - Home | Facebook">
              <a:extLst>
                <a:ext uri="{FF2B5EF4-FFF2-40B4-BE49-F238E27FC236}">
                  <a16:creationId xmlns:a16="http://schemas.microsoft.com/office/drawing/2014/main" xmlns="" id="{24970FE1-C327-82F5-1663-35D3E117C1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444" t="13188" r="14769" b="13200"/>
            <a:stretch/>
          </p:blipFill>
          <p:spPr bwMode="auto">
            <a:xfrm>
              <a:off x="787979" y="4112463"/>
              <a:ext cx="2051323" cy="210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DFF05DCC-F916-4337-1A71-57ABE8E9DA4E}"/>
                </a:ext>
              </a:extLst>
            </p:cNvPr>
            <p:cNvSpPr/>
            <p:nvPr/>
          </p:nvSpPr>
          <p:spPr>
            <a:xfrm>
              <a:off x="429393" y="6108823"/>
              <a:ext cx="28115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2000" b="1" dirty="0">
                  <a:solidFill>
                    <a:schemeClr val="bg1">
                      <a:lumMod val="50000"/>
                    </a:schemeClr>
                  </a:solidFill>
                  <a:latin typeface="Sommet Regular" panose="02000505000000020004" pitchFamily="2" charset="77"/>
                  <a:ea typeface="+mj-ea"/>
                  <a:cs typeface="+mj-cs"/>
                </a:rPr>
                <a:t>HORSE RACING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404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FE9FB-3369-ABDB-C8AF-13427BE2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Culture &amp; Arts in the area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4023AE-E174-CA18-86E6-442268C1B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11206109" cy="419100"/>
          </a:xfrm>
        </p:spPr>
        <p:txBody>
          <a:bodyPr>
            <a:normAutofit/>
          </a:bodyPr>
          <a:lstStyle/>
          <a:p>
            <a:r>
              <a:rPr lang="en-IE" dirty="0"/>
              <a:t>Coastal living in a tradition of literature, culture, arts and music.</a:t>
            </a:r>
            <a:endParaRPr lang="en-US" dirty="0"/>
          </a:p>
        </p:txBody>
      </p:sp>
      <p:pic>
        <p:nvPicPr>
          <p:cNvPr id="7170" name="Picture 2" descr="New music to be created for Drogheda under 'Per Cent for Art' scheme – Create  Louth">
            <a:extLst>
              <a:ext uri="{FF2B5EF4-FFF2-40B4-BE49-F238E27FC236}">
                <a16:creationId xmlns:a16="http://schemas.microsoft.com/office/drawing/2014/main" xmlns="" id="{41D2958E-5BF9-2F17-D7F6-A8137F3C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" y="2246811"/>
            <a:ext cx="1802639" cy="143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uth Craftmark">
            <a:extLst>
              <a:ext uri="{FF2B5EF4-FFF2-40B4-BE49-F238E27FC236}">
                <a16:creationId xmlns:a16="http://schemas.microsoft.com/office/drawing/2014/main" xmlns="" id="{72A10587-2F4B-8CDA-E93E-ABCB3A51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438" y="4245116"/>
            <a:ext cx="1634461" cy="13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n Táin Arts Centre (@antainarts) / Twitter">
            <a:extLst>
              <a:ext uri="{FF2B5EF4-FFF2-40B4-BE49-F238E27FC236}">
                <a16:creationId xmlns:a16="http://schemas.microsoft.com/office/drawing/2014/main" xmlns="" id="{C87BEE74-C0B7-424A-99B8-F3C7CFCAC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173" y="2377111"/>
            <a:ext cx="1323143" cy="13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roichead Arts Centre – Create Louth">
            <a:extLst>
              <a:ext uri="{FF2B5EF4-FFF2-40B4-BE49-F238E27FC236}">
                <a16:creationId xmlns:a16="http://schemas.microsoft.com/office/drawing/2014/main" xmlns="" id="{E2A2AD38-8992-276B-9655-936F60904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80" b="21886"/>
          <a:stretch/>
        </p:blipFill>
        <p:spPr bwMode="auto">
          <a:xfrm>
            <a:off x="2680434" y="4494960"/>
            <a:ext cx="2595966" cy="99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Logo design for Highlanes Gallery, Drogheda, Ireland. on Behance">
            <a:extLst>
              <a:ext uri="{FF2B5EF4-FFF2-40B4-BE49-F238E27FC236}">
                <a16:creationId xmlns:a16="http://schemas.microsoft.com/office/drawing/2014/main" xmlns="" id="{4AD21A4D-72E4-D723-A0D9-D9D8033FA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662" b="33374"/>
          <a:stretch/>
        </p:blipFill>
        <p:spPr bwMode="auto">
          <a:xfrm>
            <a:off x="5393871" y="4494960"/>
            <a:ext cx="2443843" cy="7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E578692-BB3D-E1F0-DADA-05F85B5C0218}"/>
              </a:ext>
            </a:extLst>
          </p:cNvPr>
          <p:cNvGrpSpPr/>
          <p:nvPr/>
        </p:nvGrpSpPr>
        <p:grpSpPr>
          <a:xfrm>
            <a:off x="2316989" y="1729776"/>
            <a:ext cx="2956500" cy="2233633"/>
            <a:chOff x="2316989" y="1729776"/>
            <a:chExt cx="2956500" cy="22336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899599C-5375-6E3F-4CE9-95A40B6178FD}"/>
                </a:ext>
              </a:extLst>
            </p:cNvPr>
            <p:cNvGrpSpPr/>
            <p:nvPr/>
          </p:nvGrpSpPr>
          <p:grpSpPr>
            <a:xfrm>
              <a:off x="2316989" y="1729776"/>
              <a:ext cx="2372097" cy="1749245"/>
              <a:chOff x="7949915" y="1367460"/>
              <a:chExt cx="3871971" cy="285529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3D758351-6667-D238-B4A3-39E239D23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7949915" y="1367460"/>
                <a:ext cx="2101491" cy="2378709"/>
              </a:xfrm>
              <a:prstGeom prst="rect">
                <a:avLst/>
              </a:prstGeom>
            </p:spPr>
          </p:pic>
          <p:pic>
            <p:nvPicPr>
              <p:cNvPr id="8" name="Picture 7" descr="Logo&#10;&#10;Description automatically generated">
                <a:extLst>
                  <a:ext uri="{FF2B5EF4-FFF2-40B4-BE49-F238E27FC236}">
                    <a16:creationId xmlns:a16="http://schemas.microsoft.com/office/drawing/2014/main" xmlns="" id="{B377F63C-C189-7753-3894-B0608257E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56486" y="2635250"/>
                <a:ext cx="2565400" cy="1587500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EE0BC63-69B6-8653-0B6C-1423DB3407CA}"/>
                </a:ext>
              </a:extLst>
            </p:cNvPr>
            <p:cNvSpPr/>
            <p:nvPr/>
          </p:nvSpPr>
          <p:spPr>
            <a:xfrm>
              <a:off x="3191366" y="3378634"/>
              <a:ext cx="20821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E" sz="3200" b="1" dirty="0">
                  <a:solidFill>
                    <a:schemeClr val="bg1">
                      <a:lumMod val="50000"/>
                    </a:schemeClr>
                  </a:solidFill>
                  <a:latin typeface="Sommet Regular" panose="02000505000000020004" pitchFamily="2" charset="77"/>
                  <a:ea typeface="+mj-ea"/>
                  <a:cs typeface="+mj-cs"/>
                </a:rPr>
                <a:t>FESTIVALS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800109E-421C-11C4-188E-812AA197FBDA}"/>
              </a:ext>
            </a:extLst>
          </p:cNvPr>
          <p:cNvSpPr txBox="1"/>
          <p:nvPr/>
        </p:nvSpPr>
        <p:spPr>
          <a:xfrm>
            <a:off x="7837714" y="2136665"/>
            <a:ext cx="3775166" cy="34705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LINKS</a:t>
            </a:r>
            <a:endParaRPr lang="en-US" sz="1600" b="1" dirty="0">
              <a:solidFill>
                <a:schemeClr val="tx2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83B97"/>
                </a:solidFill>
                <a:hlinkClick r:id="rId10"/>
              </a:rPr>
              <a:t>https://www.createlouth.ie/</a:t>
            </a:r>
            <a:endParaRPr lang="en-US" sz="1600" dirty="0">
              <a:solidFill>
                <a:srgbClr val="283B97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hlinkClick r:id="rId11"/>
              </a:rPr>
              <a:t>https://www.visitlouth.ie/whats-on/festivals/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12"/>
              </a:rPr>
              <a:t>https://www.antain.ie/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13"/>
              </a:rPr>
              <a:t>https://www.louthcraftmark.com/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14"/>
              </a:rPr>
              <a:t>https://www.droichead.com/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15"/>
              </a:rPr>
              <a:t>https://highlanes.ie/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33988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Visit Louth (@VisitLouthIE) / Twitter">
            <a:extLst>
              <a:ext uri="{FF2B5EF4-FFF2-40B4-BE49-F238E27FC236}">
                <a16:creationId xmlns:a16="http://schemas.microsoft.com/office/drawing/2014/main" xmlns="" id="{30CE76F2-2351-633F-0A90-A97E768F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0357" y="1767257"/>
            <a:ext cx="2009280" cy="20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FE9FB-3369-ABDB-C8AF-13427BE2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Tourism &amp; Heritage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4023AE-E174-CA18-86E6-442268C1B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11206109" cy="419100"/>
          </a:xfrm>
        </p:spPr>
        <p:txBody>
          <a:bodyPr>
            <a:normAutofit/>
          </a:bodyPr>
          <a:lstStyle/>
          <a:p>
            <a:r>
              <a:rPr lang="en-IE" dirty="0"/>
              <a:t>Coastal living in a tradition of literature, culture, arts and music.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EC2D8DF-EE11-267C-D8C7-776E74F7AC2B}"/>
              </a:ext>
            </a:extLst>
          </p:cNvPr>
          <p:cNvGrpSpPr/>
          <p:nvPr/>
        </p:nvGrpSpPr>
        <p:grpSpPr>
          <a:xfrm>
            <a:off x="3641639" y="1962683"/>
            <a:ext cx="2206657" cy="1651850"/>
            <a:chOff x="7949915" y="1367460"/>
            <a:chExt cx="3871971" cy="28552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491B397-71BE-FBE0-3C00-C61120E2B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949915" y="1367460"/>
              <a:ext cx="2101491" cy="2378709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xmlns="" id="{AEA6A4F2-A6D2-A940-5324-6A70891A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6486" y="2635250"/>
              <a:ext cx="2565400" cy="1587500"/>
            </a:xfrm>
            <a:prstGeom prst="rect">
              <a:avLst/>
            </a:prstGeom>
          </p:spPr>
        </p:pic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26A71587-F40F-C16A-909A-7602AEFF3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4" y="2158740"/>
            <a:ext cx="2744040" cy="1196120"/>
          </a:xfrm>
          <a:prstGeom prst="rect">
            <a:avLst/>
          </a:prstGeom>
        </p:spPr>
      </p:pic>
      <p:pic>
        <p:nvPicPr>
          <p:cNvPr id="8194" name="Picture 2" descr="Discover Boyne Valley - Home | Facebook">
            <a:extLst>
              <a:ext uri="{FF2B5EF4-FFF2-40B4-BE49-F238E27FC236}">
                <a16:creationId xmlns:a16="http://schemas.microsoft.com/office/drawing/2014/main" xmlns="" id="{CED22CD1-1A58-2824-4968-A2E70F101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62" b="25739"/>
          <a:stretch/>
        </p:blipFill>
        <p:spPr bwMode="auto">
          <a:xfrm>
            <a:off x="670112" y="4395041"/>
            <a:ext cx="2098230" cy="10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ov.ie - Office of Public Works">
            <a:extLst>
              <a:ext uri="{FF2B5EF4-FFF2-40B4-BE49-F238E27FC236}">
                <a16:creationId xmlns:a16="http://schemas.microsoft.com/office/drawing/2014/main" xmlns="" id="{13471F86-20EA-3ED5-8B9F-B825B1CD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025" y="3354860"/>
            <a:ext cx="2936405" cy="8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4454F61-E970-5C40-0632-6E4E6AF13B42}"/>
              </a:ext>
            </a:extLst>
          </p:cNvPr>
          <p:cNvGrpSpPr/>
          <p:nvPr/>
        </p:nvGrpSpPr>
        <p:grpSpPr>
          <a:xfrm>
            <a:off x="5705971" y="3930322"/>
            <a:ext cx="1664893" cy="1498180"/>
            <a:chOff x="4629870" y="3155330"/>
            <a:chExt cx="2858315" cy="25720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303B71-8300-59F4-9698-5B23C6300AF0}"/>
                </a:ext>
              </a:extLst>
            </p:cNvPr>
            <p:cNvSpPr/>
            <p:nvPr/>
          </p:nvSpPr>
          <p:spPr>
            <a:xfrm>
              <a:off x="4629870" y="3155330"/>
              <a:ext cx="2858315" cy="257209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8" name="Picture 6" descr="Image">
              <a:extLst>
                <a:ext uri="{FF2B5EF4-FFF2-40B4-BE49-F238E27FC236}">
                  <a16:creationId xmlns:a16="http://schemas.microsoft.com/office/drawing/2014/main" xmlns="" id="{E02BCC2F-74E0-672B-B206-0824CCE70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082" y="3392608"/>
              <a:ext cx="2579423" cy="2063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432D09A4-CD74-87ED-0775-F00D18549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585" y="4410878"/>
            <a:ext cx="2402556" cy="10176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62ED5D8-0CC9-0119-CBE9-634643C103FE}"/>
              </a:ext>
            </a:extLst>
          </p:cNvPr>
          <p:cNvGrpSpPr/>
          <p:nvPr/>
        </p:nvGrpSpPr>
        <p:grpSpPr>
          <a:xfrm>
            <a:off x="3756157" y="5764306"/>
            <a:ext cx="2753588" cy="736254"/>
            <a:chOff x="3638550" y="2921000"/>
            <a:chExt cx="4667897" cy="1452528"/>
          </a:xfrm>
        </p:grpSpPr>
        <p:pic>
          <p:nvPicPr>
            <p:cNvPr id="9" name="Picture 8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72157699-EE15-31C0-15DC-1ED51312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38550" y="2921000"/>
              <a:ext cx="4667897" cy="1452528"/>
            </a:xfrm>
            <a:prstGeom prst="rect">
              <a:avLst/>
            </a:prstGeom>
          </p:spPr>
        </p:pic>
        <p:pic>
          <p:nvPicPr>
            <p:cNvPr id="8200" name="Picture 8" descr="image">
              <a:extLst>
                <a:ext uri="{FF2B5EF4-FFF2-40B4-BE49-F238E27FC236}">
                  <a16:creationId xmlns:a16="http://schemas.microsoft.com/office/drawing/2014/main" xmlns="" id="{8A90C3E2-7BE3-9A74-6D64-0541636E5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956" y="3087280"/>
              <a:ext cx="42672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02" name="Picture 10" descr="Carlingford • Visit Carlingford - Accommodation, Packages and Activities">
            <a:extLst>
              <a:ext uri="{FF2B5EF4-FFF2-40B4-BE49-F238E27FC236}">
                <a16:creationId xmlns:a16="http://schemas.microsoft.com/office/drawing/2014/main" xmlns="" id="{D18AC374-ED82-4E85-6507-79263BB9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025" y="5711403"/>
            <a:ext cx="2578937" cy="7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C77428E-3688-2354-7258-AE8214771641}"/>
              </a:ext>
            </a:extLst>
          </p:cNvPr>
          <p:cNvSpPr txBox="1"/>
          <p:nvPr/>
        </p:nvSpPr>
        <p:spPr>
          <a:xfrm>
            <a:off x="7837714" y="2136665"/>
            <a:ext cx="3775166" cy="40753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LINKS</a:t>
            </a:r>
            <a:endParaRPr lang="en-US" sz="1600" b="1" dirty="0">
              <a:solidFill>
                <a:schemeClr val="tx2"/>
              </a:solidFill>
              <a:hlinkClick r:id="rId1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283B97"/>
                </a:solidFill>
                <a:hlinkClick r:id="rId14"/>
              </a:rPr>
              <a:t>https://www.ireland.com/en-us/destinations/experiences/irelands-ancient-east/</a:t>
            </a:r>
            <a:endParaRPr lang="en-US" sz="1400" dirty="0">
              <a:solidFill>
                <a:srgbClr val="283B97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hlinkClick r:id="rId15"/>
              </a:rPr>
              <a:t>https://www.visitlouth.ie/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6"/>
              </a:rPr>
              <a:t>https://www.sealouth.ie/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7"/>
              </a:rPr>
              <a:t>https://heritageireland.ie/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8"/>
              </a:rPr>
              <a:t>https://www.discoverboynevalley.ie/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9"/>
              </a:rPr>
              <a:t>https://www.drogheda.ie/explore-and-do/do/tours-and-trails/boyne-valley-camino.html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20"/>
              </a:rPr>
              <a:t>https://carlingford.ie/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21"/>
              </a:rPr>
              <a:t>https://www.visitcarlingford.com/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3837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4C83D468-5500-A34F-9A26-F62DF51CA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2"/>
            <a:ext cx="5480223" cy="1523953"/>
          </a:xfrm>
        </p:spPr>
        <p:txBody>
          <a:bodyPr/>
          <a:lstStyle/>
          <a:p>
            <a:r>
              <a:rPr lang="en-US" dirty="0"/>
              <a:t>Get in Touch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5E58DD5C-4044-9143-9047-AE3895C43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640" y="2932528"/>
            <a:ext cx="3748615" cy="3592285"/>
          </a:xfrm>
        </p:spPr>
        <p:txBody>
          <a:bodyPr>
            <a:normAutofit/>
          </a:bodyPr>
          <a:lstStyle/>
          <a:p>
            <a:r>
              <a:rPr lang="en-IE" sz="1600" dirty="0">
                <a:solidFill>
                  <a:schemeClr val="bg1"/>
                </a:solidFill>
              </a:rPr>
              <a:t>Drogheda &amp; District Chamber, Broughton House, Dublin Road, Drogheda, Co. Louth.</a:t>
            </a:r>
            <a:br>
              <a:rPr lang="en-IE" sz="1600" dirty="0">
                <a:solidFill>
                  <a:schemeClr val="bg1"/>
                </a:solidFill>
              </a:rPr>
            </a:br>
            <a:r>
              <a:rPr lang="en-IE" sz="1600" dirty="0"/>
              <a:t>Phone: </a:t>
            </a:r>
            <a:r>
              <a:rPr lang="en-IE" sz="1600" cap="all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041 983 3544</a:t>
            </a:r>
            <a:endParaRPr lang="en-IE" sz="1600" dirty="0"/>
          </a:p>
          <a:p>
            <a:r>
              <a:rPr lang="en-IE" sz="1600" dirty="0">
                <a:solidFill>
                  <a:schemeClr val="bg1"/>
                </a:solidFill>
              </a:rPr>
              <a:t>Dundalk Chamber, Partnership Court, Park Street, </a:t>
            </a:r>
            <a:r>
              <a:rPr lang="en-IE" sz="1600" dirty="0" err="1">
                <a:solidFill>
                  <a:schemeClr val="bg1"/>
                </a:solidFill>
              </a:rPr>
              <a:t>Townparks</a:t>
            </a:r>
            <a:r>
              <a:rPr lang="en-IE" sz="1600" dirty="0">
                <a:solidFill>
                  <a:schemeClr val="bg1"/>
                </a:solidFill>
              </a:rPr>
              <a:t>, Dundalk, Co. Louth</a:t>
            </a:r>
            <a:br>
              <a:rPr lang="en-IE" sz="1600" dirty="0">
                <a:solidFill>
                  <a:schemeClr val="bg1"/>
                </a:solidFill>
              </a:rPr>
            </a:br>
            <a:r>
              <a:rPr lang="en-IE" sz="1600" dirty="0"/>
              <a:t>Phone: </a:t>
            </a:r>
            <a:r>
              <a:rPr lang="en-IE" sz="1600" cap="all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042 933 6343</a:t>
            </a:r>
            <a:endParaRPr lang="en-IE" sz="1600" dirty="0"/>
          </a:p>
          <a:p>
            <a:r>
              <a:rPr lang="en-IE" sz="1600" dirty="0">
                <a:solidFill>
                  <a:schemeClr val="bg1"/>
                </a:solidFill>
              </a:rPr>
              <a:t>Local Enterprise Offices, Louth County Council, Town hall, Dundalk, Co. Louth</a:t>
            </a:r>
            <a:br>
              <a:rPr lang="en-IE" sz="1600" dirty="0">
                <a:solidFill>
                  <a:schemeClr val="bg1"/>
                </a:solidFill>
              </a:rPr>
            </a:br>
            <a:r>
              <a:rPr lang="en-IE" sz="1600" dirty="0"/>
              <a:t>Phone: </a:t>
            </a:r>
            <a:r>
              <a:rPr lang="en-IE" sz="1600" cap="all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042 933 6343</a:t>
            </a:r>
            <a:endParaRPr lang="en-IE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5AD6AF1-31C8-6636-49DD-7E6A46CEDDAF}"/>
              </a:ext>
            </a:extLst>
          </p:cNvPr>
          <p:cNvGrpSpPr/>
          <p:nvPr/>
        </p:nvGrpSpPr>
        <p:grpSpPr>
          <a:xfrm>
            <a:off x="5496523" y="2741272"/>
            <a:ext cx="5193483" cy="1212669"/>
            <a:chOff x="5492750" y="2667000"/>
            <a:chExt cx="5193483" cy="1212669"/>
          </a:xfrm>
        </p:grpSpPr>
        <p:pic>
          <p:nvPicPr>
            <p:cNvPr id="3" name="Picture 2" descr="A green rectang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006355F1-0546-5C27-E33D-CBD866F7D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2750" y="2667000"/>
              <a:ext cx="960030" cy="12126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C8AE2C9-FD1D-0D2A-91A1-C0DD320FC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472464" y="2667000"/>
              <a:ext cx="960030" cy="1212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ABE96D5-CE92-4BF8-AF66-405172C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556681" y="2667000"/>
              <a:ext cx="960030" cy="12126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5B53395-0F43-8A0A-764E-38DB72B1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693149" y="2751909"/>
              <a:ext cx="856615" cy="10820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1542BD9-0D61-9F3E-24D6-3C3A8F130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829618" y="2667001"/>
              <a:ext cx="856615" cy="1082040"/>
            </a:xfrm>
            <a:prstGeom prst="rect">
              <a:avLst/>
            </a:prstGeom>
          </p:spPr>
        </p:pic>
      </p:grp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BEED05E7-4375-E68D-5B55-DB8F526CA09F}"/>
              </a:ext>
            </a:extLst>
          </p:cNvPr>
          <p:cNvSpPr txBox="1">
            <a:spLocks/>
          </p:cNvSpPr>
          <p:nvPr/>
        </p:nvSpPr>
        <p:spPr>
          <a:xfrm>
            <a:off x="5859639" y="3999662"/>
            <a:ext cx="4145928" cy="3592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Sommet Regular" panose="0200050500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ommet Regular" panose="0200050500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ommet Regular" panose="0200050500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mmet Regular" panose="0200050500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mmet Regular" panose="0200050500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600" dirty="0"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www.M1Corridor.ie</a:t>
            </a:r>
            <a:endParaRPr lang="en-IE" sz="3600" dirty="0"/>
          </a:p>
          <a:p>
            <a:r>
              <a:rPr lang="en-IE" dirty="0"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hello@M1Corridor.ie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0391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C91CD-709D-CB4C-AF42-028F34390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FC51666-172C-A045-A3D0-10AEE3E8B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Government Policy</a:t>
            </a:r>
          </a:p>
        </p:txBody>
      </p:sp>
    </p:spTree>
    <p:extLst>
      <p:ext uri="{BB962C8B-B14F-4D97-AF65-F5344CB8AC3E}">
        <p14:creationId xmlns:p14="http://schemas.microsoft.com/office/powerpoint/2010/main" xmlns="" val="40005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FDCD0-BC9C-3D43-8B90-04D4ADD12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Location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E917C55-9A12-1C43-90F1-AAF49E1D1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1400" b="1" dirty="0"/>
              <a:t>The M1 Corridor is at the centre of economic activity in Ireland. As the only English speaking country in the EU &amp; Eurozone, Ireland is ideally positioned to provide an international hub for businesses seeking a European base. </a:t>
            </a:r>
          </a:p>
          <a:p>
            <a:r>
              <a:rPr lang="en-IE" sz="1400" b="1" dirty="0"/>
              <a:t>The M1 Corridor is strategically located at the heart of Ireland’s Dublin-Belfast Economic Corridor (DBEC), making our region an ideal base for companies looking to access both the EU and UK marketplaces.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4FA853-ED47-6242-A382-18DB24B70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dirty="0" smtClean="0"/>
              <a:t>The heart of the Dublin-Belfast </a:t>
            </a:r>
            <a:r>
              <a:rPr lang="en-IE" smtClean="0"/>
              <a:t>Economic </a:t>
            </a:r>
            <a:r>
              <a:rPr lang="en-IE" smtClean="0"/>
              <a:t>Corridor </a:t>
            </a:r>
            <a:endParaRPr lang="en-US" dirty="0"/>
          </a:p>
        </p:txBody>
      </p:sp>
      <p:pic>
        <p:nvPicPr>
          <p:cNvPr id="9" name="Content Placeholder 5" descr="Map&#10;&#10;Description automatically generated">
            <a:extLst>
              <a:ext uri="{FF2B5EF4-FFF2-40B4-BE49-F238E27FC236}">
                <a16:creationId xmlns:a16="http://schemas.microsoft.com/office/drawing/2014/main" xmlns="" id="{EE4E7136-63AE-D44B-AFFB-E6BCEDC7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5907"/>
            <a:ext cx="5720663" cy="636618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E94743A7-59EA-3846-9868-756E52A8B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98789" y="4517572"/>
            <a:ext cx="1286329" cy="79881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xmlns="" id="{2438A8C2-D461-B645-98D9-522A76258A7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75337" y="4116645"/>
            <a:ext cx="2747790" cy="13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932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C921E-7262-FF4D-94D3-A3FF09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68B337-A90C-0149-A54D-40EB4F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39244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Project Ireland 2040 - National Planning Framework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of the key National Policy Objectives - Objective 2b: Building Stronger </a:t>
            </a:r>
            <a:r>
              <a:rPr lang="en-US" dirty="0">
                <a:solidFill>
                  <a:schemeClr val="accent1"/>
                </a:solidFill>
              </a:rPr>
              <a:t>Regions</a:t>
            </a:r>
            <a:r>
              <a:rPr lang="en-US" dirty="0"/>
              <a:t>, Accessible </a:t>
            </a:r>
            <a:r>
              <a:rPr lang="en-US" dirty="0" err="1"/>
              <a:t>Centres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Scale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Addresses the key </a:t>
            </a:r>
            <a:r>
              <a:rPr lang="en-US" dirty="0">
                <a:solidFill>
                  <a:schemeClr val="accent1"/>
                </a:solidFill>
              </a:rPr>
              <a:t>future planning</a:t>
            </a:r>
            <a:r>
              <a:rPr lang="en-US" dirty="0"/>
              <a:t>, development and </a:t>
            </a:r>
            <a:r>
              <a:rPr lang="en-US" dirty="0">
                <a:solidFill>
                  <a:schemeClr val="accent1"/>
                </a:solidFill>
              </a:rPr>
              <a:t>place-making policy </a:t>
            </a:r>
            <a:r>
              <a:rPr lang="en-US" dirty="0"/>
              <a:t>priorities for the Eastern and Midland Region.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Focused approach to compact, sequential and </a:t>
            </a:r>
            <a:r>
              <a:rPr lang="en-US" dirty="0">
                <a:solidFill>
                  <a:schemeClr val="accent1"/>
                </a:solidFill>
              </a:rPr>
              <a:t>sustainable</a:t>
            </a:r>
            <a:r>
              <a:rPr lang="en-US" dirty="0"/>
              <a:t> development of the larger </a:t>
            </a:r>
            <a:r>
              <a:rPr lang="en-US" dirty="0">
                <a:solidFill>
                  <a:schemeClr val="accent1"/>
                </a:solidFill>
              </a:rPr>
              <a:t>urban</a:t>
            </a:r>
            <a:r>
              <a:rPr lang="en-US" dirty="0"/>
              <a:t> areas along the Dublin – Belfast economic and transport corridor.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Discussion at  SPC (Economic Development and Enterprise Support) and </a:t>
            </a:r>
            <a:r>
              <a:rPr lang="en-US" dirty="0" err="1"/>
              <a:t>Louth</a:t>
            </a:r>
            <a:r>
              <a:rPr lang="en-US" dirty="0"/>
              <a:t> Economic Forum.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Led to establishment of working group, made up of Chambers of Commerce in Co </a:t>
            </a:r>
            <a:r>
              <a:rPr lang="en-US" dirty="0" err="1"/>
              <a:t>Louth</a:t>
            </a:r>
            <a:r>
              <a:rPr lang="en-US" dirty="0"/>
              <a:t> with other economic stakeholders (Oriel Hub, The Mill)  with LEO/LCC.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16D09A-362F-4549-9DCC-E12F0F5D3B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Led to establishment of M1 Corridor</a:t>
            </a:r>
          </a:p>
        </p:txBody>
      </p:sp>
    </p:spTree>
    <p:extLst>
      <p:ext uri="{BB962C8B-B14F-4D97-AF65-F5344CB8AC3E}">
        <p14:creationId xmlns:p14="http://schemas.microsoft.com/office/powerpoint/2010/main" xmlns="" val="3629907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C91CD-709D-CB4C-AF42-028F34390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6266937" cy="2763880"/>
          </a:xfrm>
        </p:spPr>
        <p:txBody>
          <a:bodyPr>
            <a:normAutofit/>
          </a:bodyPr>
          <a:lstStyle/>
          <a:p>
            <a:r>
              <a:rPr lang="en-US" dirty="0"/>
              <a:t>Introducing the </a:t>
            </a:r>
            <a:br>
              <a:rPr lang="en-US" dirty="0"/>
            </a:br>
            <a:r>
              <a:rPr lang="en-US" dirty="0"/>
              <a:t>M1 Corridor brand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FC51666-172C-A045-A3D0-10AEE3E8B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single ‘Louth centric’ marketing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723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C921E-7262-FF4D-94D3-A3FF09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68B337-A90C-0149-A54D-40EB4F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1556951"/>
            <a:ext cx="6321471" cy="4632369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Leverage employment opportunities, skillsets in the region, aid future sustainable population growth. 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IE" dirty="0"/>
              <a:t>Provide substantiated key facts and figures that demonstrate the region as an ideal location to start or grow a business.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/>
              <a:t>Enhance the profile of the Region/M1 Corridor as a location </a:t>
            </a:r>
            <a:r>
              <a:rPr lang="en-US" dirty="0" err="1"/>
              <a:t>recognised</a:t>
            </a:r>
            <a:r>
              <a:rPr lang="en-US" dirty="0"/>
              <a:t> as an excellent opportunity for trade and investment. </a:t>
            </a:r>
          </a:p>
          <a:p>
            <a:r>
              <a:rPr lang="en-IE" dirty="0">
                <a:solidFill>
                  <a:schemeClr val="accent1"/>
                </a:solidFill>
              </a:rPr>
              <a:t>Working Group</a:t>
            </a:r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IE" dirty="0"/>
              <a:t>Louth Economic Forum’s agreed action to develop marketing collateral to promote Dundalk/Drogheda/all county as a single product, rather than as individual towns. </a:t>
            </a:r>
            <a:endParaRPr lang="en-US" dirty="0">
              <a:solidFill>
                <a:schemeClr val="accent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A2E7D798-967F-7560-48DD-7F2B2F47A3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62510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C921E-7262-FF4D-94D3-A3FF09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Methodologies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68B337-A90C-0149-A54D-40EB4F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17" y="1495168"/>
            <a:ext cx="6321471" cy="4694152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Offline / Online / Video Marketing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Identifying location solutions for investors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Sources of Data: Commissioned Spatial Insights (AIRO) to map Dundalk/Drogheda data</a:t>
            </a:r>
          </a:p>
          <a:p>
            <a:pPr lvl="2"/>
            <a:r>
              <a:rPr lang="en-GB" dirty="0"/>
              <a:t>	- defined catchments (15/30/45/60mins)</a:t>
            </a:r>
          </a:p>
          <a:p>
            <a:pPr lvl="2"/>
            <a:r>
              <a:rPr lang="en-GB" dirty="0"/>
              <a:t>	- key socio-economic data on region</a:t>
            </a:r>
          </a:p>
          <a:p>
            <a:pPr lvl="2"/>
            <a:r>
              <a:rPr lang="en-GB" dirty="0"/>
              <a:t>	- skills availability and skills mobility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xmlns="" id="{D5337FE4-44E1-B94B-B0A6-2633970BC5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67" r="16667"/>
          <a:stretch/>
        </p:blipFill>
        <p:spPr>
          <a:xfrm>
            <a:off x="905256" y="1367460"/>
            <a:ext cx="3313176" cy="3313176"/>
          </a:xfrm>
        </p:spPr>
      </p:pic>
    </p:spTree>
    <p:extLst>
      <p:ext uri="{BB962C8B-B14F-4D97-AF65-F5344CB8AC3E}">
        <p14:creationId xmlns:p14="http://schemas.microsoft.com/office/powerpoint/2010/main" xmlns="" val="3452404776"/>
      </p:ext>
    </p:extLst>
  </p:cSld>
  <p:clrMapOvr>
    <a:masterClrMapping/>
  </p:clrMapOvr>
</p:sld>
</file>

<file path=ppt/theme/theme1.xml><?xml version="1.0" encoding="utf-8"?>
<a:theme xmlns:a="http://schemas.openxmlformats.org/drawingml/2006/main" name="M1C-General-Theme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1C-General-Theme" id="{13D8E6BF-04D6-4846-AFF0-FD8E5C7A4320}" vid="{EC63A3BB-CF52-4548-9471-FE7995B50AC3}"/>
    </a:ext>
  </a:extLst>
</a:theme>
</file>

<file path=ppt/theme/theme2.xml><?xml version="1.0" encoding="utf-8"?>
<a:theme xmlns:a="http://schemas.openxmlformats.org/drawingml/2006/main" name="NAVY 1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 2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VY 2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ICTURES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VERS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M1C-General-Theme</Template>
  <TotalTime>7481</TotalTime>
  <Words>1398</Words>
  <Application>Microsoft Office PowerPoint</Application>
  <PresentationFormat>Custom</PresentationFormat>
  <Paragraphs>221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M1C-General-Theme</vt:lpstr>
      <vt:lpstr>NAVY 1</vt:lpstr>
      <vt:lpstr>WHITE 2</vt:lpstr>
      <vt:lpstr>NAVY 2</vt:lpstr>
      <vt:lpstr>PICTURES</vt:lpstr>
      <vt:lpstr>COVERS</vt:lpstr>
      <vt:lpstr>What we offer in the M1 Corridor?</vt:lpstr>
      <vt:lpstr>Slide 2</vt:lpstr>
      <vt:lpstr>An initiative of</vt:lpstr>
      <vt:lpstr>Background</vt:lpstr>
      <vt:lpstr>Strategic Location </vt:lpstr>
      <vt:lpstr>Government Policy</vt:lpstr>
      <vt:lpstr>Introducing the  M1 Corridor brand</vt:lpstr>
      <vt:lpstr>Objectives</vt:lpstr>
      <vt:lpstr>Methodologies</vt:lpstr>
      <vt:lpstr>Brand Purpose &amp; Vision</vt:lpstr>
      <vt:lpstr>Target Audience #1</vt:lpstr>
      <vt:lpstr>Target Audience #2</vt:lpstr>
      <vt:lpstr>What drives Business Investment Decisions?</vt:lpstr>
      <vt:lpstr>Drivers of Investment</vt:lpstr>
      <vt:lpstr>Our 6 Core Pillars</vt:lpstr>
      <vt:lpstr>1.  Talent</vt:lpstr>
      <vt:lpstr>Catchment Profile</vt:lpstr>
      <vt:lpstr>The Talent is here</vt:lpstr>
      <vt:lpstr>Slide 19</vt:lpstr>
      <vt:lpstr>Slide 20</vt:lpstr>
      <vt:lpstr>Education Facilities </vt:lpstr>
      <vt:lpstr>2.  Connectivity</vt:lpstr>
      <vt:lpstr>Greater Connectivity By Air</vt:lpstr>
      <vt:lpstr>Greater Connectivity By Sea</vt:lpstr>
      <vt:lpstr>Greater Connectivity By Road &amp; Rail</vt:lpstr>
      <vt:lpstr>3.  Infrastructure</vt:lpstr>
      <vt:lpstr>1 GB fibre broadband</vt:lpstr>
      <vt:lpstr>Infrastructure &amp; Property</vt:lpstr>
      <vt:lpstr>4.  Track Record</vt:lpstr>
      <vt:lpstr>Industry Clusters</vt:lpstr>
      <vt:lpstr>5.  Start Up Ecosystem</vt:lpstr>
      <vt:lpstr>Start Up Supports</vt:lpstr>
      <vt:lpstr>6.  Lifestyle</vt:lpstr>
      <vt:lpstr>What to expect when living here</vt:lpstr>
      <vt:lpstr>Amenities on your doorstep</vt:lpstr>
      <vt:lpstr>Culture &amp; Arts in the area</vt:lpstr>
      <vt:lpstr>Tourism &amp; Heritage</vt:lpstr>
      <vt:lpstr>Get in Touch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Dundalk – Drogheda Joint Marketing Initative</dc:title>
  <dc:creator>Cormac Kerrigan</dc:creator>
  <cp:lastModifiedBy>asmyth</cp:lastModifiedBy>
  <cp:revision>21</cp:revision>
  <dcterms:created xsi:type="dcterms:W3CDTF">2022-03-15T18:39:52Z</dcterms:created>
  <dcterms:modified xsi:type="dcterms:W3CDTF">2022-08-08T09:01:02Z</dcterms:modified>
</cp:coreProperties>
</file>