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media/image30.jpg" ContentType="image/jpg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3" r:id="rId5"/>
  </p:sldMasterIdLst>
  <p:notesMasterIdLst>
    <p:notesMasterId r:id="rId16"/>
  </p:notesMasterIdLst>
  <p:sldIdLst>
    <p:sldId id="2580" r:id="rId6"/>
    <p:sldId id="2582" r:id="rId7"/>
    <p:sldId id="2581" r:id="rId8"/>
    <p:sldId id="2584" r:id="rId9"/>
    <p:sldId id="2586" r:id="rId10"/>
    <p:sldId id="2587" r:id="rId11"/>
    <p:sldId id="2585" r:id="rId12"/>
    <p:sldId id="2588" r:id="rId13"/>
    <p:sldId id="2589" r:id="rId14"/>
    <p:sldId id="259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radStart – Build Skills. Grow Your Business" id="{AC6F21FD-666F-4D10-93FD-AD39CD6BFB1E}">
          <p14:sldIdLst>
            <p14:sldId id="2580"/>
            <p14:sldId id="2582"/>
            <p14:sldId id="2581"/>
            <p14:sldId id="2584"/>
            <p14:sldId id="2586"/>
            <p14:sldId id="2587"/>
            <p14:sldId id="2585"/>
            <p14:sldId id="2588"/>
            <p14:sldId id="2589"/>
            <p14:sldId id="2591"/>
          </p14:sldIdLst>
        </p14:section>
        <p14:section name="GradStart Programme Overview" id="{92A56F8A-7D7F-45D4-BD15-9AE4F07E4A85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428370-A04D-4BA1-BD2E-268A17F7F143}" v="16" dt="2026-04-09T11:01:52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26709-C0E4-4E42-83B0-9600D66BAD9B}" type="datetimeFigureOut">
              <a:t>11/3/2026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75F27-92E5-4306-9B59-BD0E931ABF7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73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53050-CB10-3B58-6D89-E672399E9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F134B1-5B5A-ED4E-5643-F4F5D8EC31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541F88-C683-A964-6BC0-49AA483F1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Networking and Refreshments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A9AA4-511B-E867-8E93-7C38FE602A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52FD53-0A89-41E9-91B5-4521E84AB52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4900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E615B-3015-BD97-58AA-ADD45DCF0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E384B-A354-1157-5DEC-7EC893D2A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B1A5F5-EB27-10D0-F750-5F2AD0F72E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Networking and Refreshments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6442A6-0726-DF14-36E7-1BFEA17D9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52FD53-0A89-41E9-91B5-4521E84AB52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4906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8FA7E-9882-3451-3C0B-B7E9DD338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72A3CD-6306-592A-0D53-5F208E8F04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DC4F7F-8166-5770-3E6D-001E2D229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Networking and Refreshments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4E5F9-6A26-FAF4-A8AD-8E20FC4DC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52FD53-0A89-41E9-91B5-4521E84AB52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265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D1342-9308-4C11-57E6-A2F6C962C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86BAF5-0977-C7F9-96F3-8C18FA13F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0FFC1F-511B-F714-EB50-05FBD8A95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Networking and Refreshments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EEE74-C2C3-88A0-6BEA-DB1ACC70B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52FD53-0A89-41E9-91B5-4521E84AB52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361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A79A4-445A-FC5B-71D3-65370BEF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0CF6F4-302D-52C8-6F59-7FD9DC3547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406330-7255-72BC-53EC-2AA386C0D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Networking and Refreshments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D7556-9DC7-A155-EC95-03B31B6E7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52FD53-0A89-41E9-91B5-4521E84AB52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898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D6184-5452-D19F-E76F-5ABAB9036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8D24E2-B743-C1E8-E152-C88111A350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A6FAAB-1745-F103-89DD-BCC3B9B56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Networking and Refreshments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16E4B-F887-EBCE-93FB-33CA3F8F7A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52FD53-0A89-41E9-91B5-4521E84AB52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990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05FF3-879E-8DF7-783A-A96CE631A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682A32-5AD7-10ED-41AF-2E0EA9A3E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5F12AB-70A3-E839-6E5E-A4F851560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Networking and Refreshments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B7C219-515A-1EE9-5D46-854103C30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52FD53-0A89-41E9-91B5-4521E84AB52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3390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8B8D3-263B-B071-9CD2-9E850D6A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8D5AB6-FCA5-9D59-73D1-1FB8A66315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444B0-49EC-9D69-7527-E0201B9C0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Networking and Refreshments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C4067-4570-9D11-740E-20CF20718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52FD53-0A89-41E9-91B5-4521E84AB52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454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4856B-9609-A5DA-0DCA-DD3A558E3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DD5CE3-BE90-6631-CD3D-B4A6F1689C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F80B3B-C491-2318-AF87-3F9B5AF8E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Networking and Refreshments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55A97-3895-ADC2-5405-2CF2F0C804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52FD53-0A89-41E9-91B5-4521E84AB52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1006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080BD-E8C1-6694-6053-A4BEBC0C8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8997E8-9EF8-C815-EE08-511D50CA51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876AD3-00F7-BE02-FAE2-3B70D232C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Networking and Refreshments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69ECF-025E-6700-B10B-7402D95EE8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52FD53-0A89-41E9-91B5-4521E84AB52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764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8400" y="2819400"/>
            <a:ext cx="5029200" cy="1295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00000"/>
              </a:lnSpc>
              <a:defRPr lang="en-US" sz="28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48400" y="4270248"/>
            <a:ext cx="5029200" cy="685800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5826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D909A06-A364-5E3D-6D27-7FAA213CE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694932"/>
            <a:ext cx="10827328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872" y="1830774"/>
            <a:ext cx="10827328" cy="4332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1E58F-1A72-99FC-BFB5-C1A7E18DC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B93EAD-9C49-0E73-60D2-E95D760F7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1C29A-9EE1-5B40-D317-4A98FF03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4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3071529"/>
            <a:ext cx="5257800" cy="1981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257800"/>
            <a:ext cx="5257800" cy="785528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43024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0326112-1BD1-F5C0-ED77-E41EEFB03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870" y="1142999"/>
            <a:ext cx="4807529" cy="31886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8300B8C-A996-EF72-0213-6F8F903337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870" y="4560236"/>
            <a:ext cx="4807529" cy="785528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94803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58619" y="609601"/>
            <a:ext cx="5447581" cy="37683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8618" y="4662326"/>
            <a:ext cx="5447582" cy="1586073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609600"/>
            <a:ext cx="4935358" cy="5638800"/>
          </a:xfrm>
          <a:blipFill>
            <a:blip r:embed="rId4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0202" r="-50202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558598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871" y="529496"/>
            <a:ext cx="10827330" cy="9906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871" y="5337048"/>
            <a:ext cx="10827329" cy="98755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3C616236-6C34-2AB3-9A30-9F0CB3F4E1B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2019299"/>
            <a:ext cx="10827330" cy="2819402"/>
          </a:xfrm>
          <a:blipFill>
            <a:blip r:embed="rId3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1622" b="-4719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478332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4600" y="609600"/>
            <a:ext cx="5188529" cy="495300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8504" y="5867400"/>
            <a:ext cx="5188529" cy="37757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A3E0057A-BBE1-599B-C438-DC65F96145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609600"/>
            <a:ext cx="4935358" cy="5638800"/>
          </a:xfrm>
          <a:blipFill>
            <a:blip r:embed="rId3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0202" r="-50202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932512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450" y="4038601"/>
            <a:ext cx="6587550" cy="22098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038601"/>
            <a:ext cx="3657600" cy="220979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0" y="609598"/>
            <a:ext cx="10827330" cy="2819402"/>
          </a:xfrm>
          <a:blipFill>
            <a:blip r:embed="rId3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6486" b="-32326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433074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1514" y="2476500"/>
            <a:ext cx="7868972" cy="19050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2800" dirty="0"/>
            </a:lvl1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134540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1514" y="2476500"/>
            <a:ext cx="7868972" cy="190500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2800" dirty="0"/>
            </a:lvl1pPr>
          </a:lstStyle>
          <a:p>
            <a:pPr lvl="0"/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1790957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1CED7D0-671B-7F63-5130-E35828ABE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340668"/>
            <a:ext cx="6932507" cy="113583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22A82A9B-9EBD-0A77-F607-E839D43652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1999" y="2743200"/>
            <a:ext cx="6932508" cy="3419856"/>
          </a:xfrm>
          <a:noFill/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sz="160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sz="1400">
                <a:solidFill>
                  <a:schemeClr val="tx1"/>
                </a:solidFill>
              </a:defRPr>
            </a:lvl3pPr>
            <a:lvl4pPr marL="1028700" indent="-342900">
              <a:buFont typeface="+mj-lt"/>
              <a:buAutoNum type="arabicPeriod"/>
              <a:defRPr sz="120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582C81-1CE9-A2E1-1417-0667434DFD2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EFFC3A-D237-7CAA-92EF-DF9B810EB27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E7B383-8CF2-6BB2-8F46-605FE9710B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11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9" y="687492"/>
            <a:ext cx="5662508" cy="201761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7493" y="687492"/>
            <a:ext cx="4516298" cy="5483016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7969" r="-57969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1999" y="2997200"/>
            <a:ext cx="5662508" cy="3165856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2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7B878F-3C07-D360-EC90-8FEFB87A77C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18733C-68A4-04E1-A968-B5C15E3F7EE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E9E97-1DED-CCA3-AF67-F1BAD79A819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08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2EDB1F-A73E-55BD-6BDA-F6497810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24" y="855636"/>
            <a:ext cx="5796484" cy="10707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A4047690-7015-54CB-752C-C1C7BE42D7C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08024" y="2057400"/>
            <a:ext cx="5798176" cy="1828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71DA00E-F240-EC85-5E2B-4DE591F61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8871" y="6343955"/>
            <a:ext cx="27391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sz="900"/>
          </a:p>
        </p:txBody>
      </p:sp>
      <p:sp>
        <p:nvSpPr>
          <p:cNvPr id="5" name="Date Placeholder 8">
            <a:extLst>
              <a:ext uri="{FF2B5EF4-FFF2-40B4-BE49-F238E27FC236}">
                <a16:creationId xmlns:a16="http://schemas.microsoft.com/office/drawing/2014/main" id="{EED5FCE3-5050-A9AE-69B1-6AAB64B63174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05380" y="6346745"/>
            <a:ext cx="17623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E15DD76-F653-F74F-4DCD-674241F38B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50612" y="6343955"/>
            <a:ext cx="3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959804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85287"/>
            <a:ext cx="4973865" cy="1470228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24600" y="1385287"/>
            <a:ext cx="5181600" cy="3491513"/>
          </a:xfrm>
        </p:spPr>
        <p:txBody>
          <a:bodyPr/>
          <a:lstStyle>
            <a:lvl1pPr indent="0">
              <a:buNone/>
              <a:defRPr/>
            </a:lvl1pPr>
            <a:lvl2pPr indent="0">
              <a:buNone/>
              <a:defRPr/>
            </a:lvl2pPr>
            <a:lvl3pPr indent="0">
              <a:buNone/>
              <a:defRPr/>
            </a:lvl3pPr>
            <a:lvl4pPr indent="0">
              <a:buNone/>
              <a:defRPr/>
            </a:lvl4pPr>
            <a:lvl5pPr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DAA7E-55EA-19E9-ECC7-C74FE582C06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23C363-6C3B-E28D-06F5-AB2EC53D7B8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3258A-CFF4-775F-A29D-30D91D4A509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29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720333"/>
            <a:ext cx="7208520" cy="575068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4084" y="1600200"/>
            <a:ext cx="5735507" cy="2590800"/>
          </a:xfrm>
        </p:spPr>
        <p:txBody>
          <a:bodyPr/>
          <a:lstStyle>
            <a:lvl1pPr indent="0">
              <a:buNone/>
              <a:defRPr/>
            </a:lvl1pPr>
            <a:lvl2pPr indent="0">
              <a:buNone/>
              <a:defRPr/>
            </a:lvl2pPr>
            <a:lvl3pPr indent="0">
              <a:buNone/>
              <a:defRPr/>
            </a:lvl3pPr>
            <a:lvl4pPr indent="0">
              <a:buNone/>
              <a:defRPr/>
            </a:lvl4pPr>
            <a:lvl5pPr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F391C811-7699-F021-4CCB-539ACAD0BB2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78871" y="6343955"/>
            <a:ext cx="273918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8D4E6C4-6819-0DF7-D9C4-34177C161B9C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785216" y="6343954"/>
            <a:ext cx="22026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58998F3-C99E-11E5-BC33-937A455B2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82179" y="6343955"/>
            <a:ext cx="3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72946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1388700"/>
            <a:ext cx="3859262" cy="40835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0" y="1389134"/>
            <a:ext cx="6357117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E56440-14E3-7B9A-D161-08AB10B8DC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E8A7CF-81AE-0AC6-B47B-E2C1EA9D9AC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A578E8-BCF2-BF9D-84B5-AA93D14D0D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32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1050111"/>
            <a:ext cx="3425026" cy="3977107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0600" y="1050111"/>
            <a:ext cx="6705601" cy="49406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C54C37D-3064-C3C9-078B-4FC8A705FC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1252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pPr algn="ctr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277C0F5-D964-B2D1-0F39-EC17AB074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7" y="6343955"/>
            <a:ext cx="3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805050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8" y="685799"/>
            <a:ext cx="3276601" cy="5477257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1" y="685800"/>
            <a:ext cx="6858000" cy="5477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77C0F-A50D-ABB1-D91B-F877E2E8297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E0A937-543E-BBB8-39DD-1E9A45291F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8C33EC-C7FC-72B4-C208-8BA6FD4B58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47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0" y="687494"/>
            <a:ext cx="2618139" cy="2017614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7171" y="687492"/>
            <a:ext cx="7500648" cy="5483013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11" r="-15011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2983064"/>
            <a:ext cx="2625774" cy="318744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A72B8-D6F1-AF2B-DF03-17FD2A737E2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CDF5D5-DF03-873F-A2DA-E5C0EF793F8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0C7DB-FD9D-21A6-66CB-087260FBAF7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20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5012268"/>
            <a:ext cx="3953296" cy="1127275"/>
          </a:xfrm>
        </p:spPr>
        <p:txBody>
          <a:bodyPr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685800"/>
            <a:ext cx="10827330" cy="3940196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4691" b="-9803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6009" y="5012267"/>
            <a:ext cx="6350191" cy="115079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2910-904E-268B-43B3-CAE9F2E4A0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3FEBCC-AB7F-E034-5C1D-1AFF70FC780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1EE381-D50D-08D2-2D1B-9E61241A22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1337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685800"/>
            <a:ext cx="3953296" cy="1127275"/>
          </a:xfrm>
        </p:spPr>
        <p:txBody>
          <a:bodyPr anchor="t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6009" y="685800"/>
            <a:ext cx="6350191" cy="115079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2212152"/>
            <a:ext cx="10827330" cy="3940196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6364" b="-813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151189-9025-E7C1-B611-A7A2BD03B49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DEA616-DF83-AFFF-BC05-5AF6783B358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CBF149-C859-79EF-0D12-15B124182A2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00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9" y="687492"/>
            <a:ext cx="5662508" cy="201761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7494" y="687492"/>
            <a:ext cx="4516298" cy="5483016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7969" r="-57969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1999" y="2997200"/>
            <a:ext cx="5662508" cy="3165856"/>
          </a:xfrm>
        </p:spPr>
        <p:txBody>
          <a:bodyPr>
            <a:normAutofit/>
          </a:bodyPr>
          <a:lstStyle>
            <a:lvl1pPr marL="457200" indent="-457200">
              <a:buFont typeface="+mj-lt"/>
              <a:buNone/>
              <a:defRPr sz="1400"/>
            </a:lvl1pPr>
            <a:lvl2pPr marL="571500" indent="-342900">
              <a:buFont typeface="+mj-lt"/>
              <a:buNone/>
              <a:defRPr sz="1200"/>
            </a:lvl2pPr>
            <a:lvl3pPr marL="800100" indent="-342900">
              <a:buFont typeface="+mj-lt"/>
              <a:buNone/>
              <a:defRPr sz="1100"/>
            </a:lvl3pPr>
            <a:lvl4pPr marL="1028700" indent="-342900">
              <a:buFont typeface="+mj-lt"/>
              <a:buNone/>
              <a:defRPr sz="1050"/>
            </a:lvl4pPr>
            <a:lvl5pPr>
              <a:buFont typeface="+mj-lt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CB16A7-2B91-9487-82EB-D7D51219847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D7B84B-FBFC-D589-881E-D4EA9886A3F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F3CF0F-496C-B902-B8FD-2D816F5CB7A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8711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494" y="687492"/>
            <a:ext cx="6308414" cy="201761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7494" y="2997200"/>
            <a:ext cx="6308414" cy="3165856"/>
          </a:xfrm>
        </p:spPr>
        <p:txBody>
          <a:bodyPr>
            <a:normAutofit/>
          </a:bodyPr>
          <a:lstStyle>
            <a:lvl1pPr marL="457200" indent="-457200">
              <a:buFont typeface="+mj-lt"/>
              <a:buNone/>
              <a:defRPr sz="1400"/>
            </a:lvl1pPr>
            <a:lvl2pPr marL="571500" indent="-342900">
              <a:buFont typeface="+mj-lt"/>
              <a:buNone/>
              <a:defRPr sz="1200"/>
            </a:lvl2pPr>
            <a:lvl3pPr marL="800100" indent="-342900">
              <a:buFont typeface="+mj-lt"/>
              <a:buNone/>
              <a:defRPr sz="1100"/>
            </a:lvl3pPr>
            <a:lvl4pPr marL="1028700" indent="-342900">
              <a:buFont typeface="+mj-lt"/>
              <a:buNone/>
              <a:defRPr sz="1050"/>
            </a:lvl4pPr>
            <a:lvl5pPr>
              <a:buFont typeface="+mj-lt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26407" y="687492"/>
            <a:ext cx="3878100" cy="5483016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5737" r="-75737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FD054A-88D2-8AC5-BB55-C59F527695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85A21E-8763-2E88-7470-09E43DCB775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399C91-F0A3-3A11-A3D6-7F34DD79D69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0599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97EDD7B-DE6D-17E5-4381-530004EB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522" y="687494"/>
            <a:ext cx="5662983" cy="1049291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4EF6A8B1-A24E-F193-B77A-9876D6702F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78871" y="687492"/>
            <a:ext cx="4452410" cy="5483013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9518" r="-59518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676FB4F-B64E-DCC7-1309-42D58F28DB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41522" y="2053560"/>
            <a:ext cx="5671607" cy="411694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DF20DA-AED3-283F-9A9E-1F1BCED1D04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6F5FD8-373C-BC99-B74A-71C2F138E47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DC579E-F3C4-55B0-6D77-9FEBF71C56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734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97EDD7B-DE6D-17E5-4381-530004EB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869" y="687494"/>
            <a:ext cx="6318225" cy="1049291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8676FB4F-B64E-DCC7-1309-42D58F28DB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8871" y="2053560"/>
            <a:ext cx="6327847" cy="411694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4EF6A8B1-A24E-F193-B77A-9876D6702F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07542" y="687492"/>
            <a:ext cx="3805587" cy="5483013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7197" r="-67197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FC07B-DBB3-6713-7446-1CB062A1752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5CE356-8F45-9528-A1A3-57FFB6F123C7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DD9CF-D579-D07B-C24D-5A89B1A420D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613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3880757"/>
            <a:ext cx="2978729" cy="2282300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732115"/>
            <a:ext cx="10827329" cy="2711216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4535" b="-3999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3880758"/>
            <a:ext cx="7404607" cy="22823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E808D1-FDEB-C4DA-A78C-86E9E878FFA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DC3112-C844-AF9C-BD29-9F54BFB4BEA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53455F-03AC-59D9-5F32-49E6590DEC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05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685800"/>
            <a:ext cx="3443498" cy="2330454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13267" y="685800"/>
            <a:ext cx="6892933" cy="233045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DB92F6E-55FC-C88B-734D-26D3B9923E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3636524"/>
            <a:ext cx="10827329" cy="2513999"/>
          </a:xfrm>
          <a:custGeom>
            <a:avLst/>
            <a:gdLst>
              <a:gd name="connsiteX0" fmla="*/ 0 w 12192000"/>
              <a:gd name="connsiteY0" fmla="*/ 0 h 3221477"/>
              <a:gd name="connsiteX1" fmla="*/ 12192000 w 12192000"/>
              <a:gd name="connsiteY1" fmla="*/ 0 h 3221477"/>
              <a:gd name="connsiteX2" fmla="*/ 12192000 w 12192000"/>
              <a:gd name="connsiteY2" fmla="*/ 3221477 h 3221477"/>
              <a:gd name="connsiteX3" fmla="*/ 0 w 12192000"/>
              <a:gd name="connsiteY3" fmla="*/ 3221477 h 322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221477">
                <a:moveTo>
                  <a:pt x="0" y="0"/>
                </a:moveTo>
                <a:lnTo>
                  <a:pt x="12192000" y="0"/>
                </a:lnTo>
                <a:lnTo>
                  <a:pt x="12192000" y="3221477"/>
                </a:lnTo>
                <a:lnTo>
                  <a:pt x="0" y="3221477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4491" b="-49353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1176D-6F59-6E6F-1B64-88FAB9F6DCC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D15A84-35DF-61C1-E0CD-9C9F5E85A15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D8B36-4FE1-E52B-160B-145190055FA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B949F66-F66B-FD13-D580-BAAF491A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85800"/>
            <a:ext cx="10827330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1830774"/>
            <a:ext cx="6560129" cy="4332284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8731" r="-8731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48599" y="1830773"/>
            <a:ext cx="3657601" cy="43322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C74D3-4953-87AB-DEFD-DAE552B32F2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4D3FF-FC3B-DF81-D68A-C24A7A51E7F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1B140-6B27-A9E5-686F-E0A1260B13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709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B949F66-F66B-FD13-D580-BAAF491A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85800"/>
            <a:ext cx="10827330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1830774"/>
            <a:ext cx="5112329" cy="4332284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363" r="-25363"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62821" y="1830773"/>
            <a:ext cx="5143379" cy="43322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CDA6C-1820-A056-2B4A-240B4D831E4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3D0EB-A6DA-C46E-D18F-B61C44EF042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B683A-634D-19CA-3758-07887799DC4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5689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85800"/>
            <a:ext cx="4274130" cy="1269482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2173850"/>
            <a:ext cx="4274130" cy="3963682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473" r="-32473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73333" y="685800"/>
            <a:ext cx="5932867" cy="54772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D79C85-F436-B8CC-25B1-1484A2E6D9E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E5895-9C3C-E2ED-0696-017C51EB8F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110E32-BBC0-38C8-4A92-51464FFB2E4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2733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763" y="687493"/>
            <a:ext cx="6724438" cy="144610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1" y="687492"/>
            <a:ext cx="3435929" cy="5483016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1918" r="-91918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83374" y="2419354"/>
            <a:ext cx="6714213" cy="374370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434C21-9AE9-F631-7C47-0FF6C594276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D4C698-492C-2FAD-95DB-969CC69A600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539C1F-4C6E-483B-915F-317EFA8BE9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4877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687493"/>
            <a:ext cx="7379174" cy="144610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8871" y="2419354"/>
            <a:ext cx="7367953" cy="374370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24022" y="687492"/>
            <a:ext cx="2789107" cy="5483016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4830" r="-124830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01B279-14F8-811B-68AF-FDEBF89CFB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087AEB-2562-14F9-A50E-AD7A31F76AD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BBF552-6277-D4E7-9B98-D4080873F74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939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B3EC321-CEEB-C816-CF10-03F0A527D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218" y="687493"/>
            <a:ext cx="7758911" cy="98890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7494" y="687492"/>
            <a:ext cx="2360507" cy="5483016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6574" r="-156574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0F80EB41-3C35-A1B2-916F-477D2FDBA78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54218" y="1953528"/>
            <a:ext cx="7750288" cy="420952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734294-24E0-2032-5C49-55BAB969D42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22AC9E-77BC-1AD2-8EB8-923CDF4BBE0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A8A83-D457-8B0A-7A32-F95024D8D58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67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B3EC321-CEEB-C816-CF10-03F0A527D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31" y="687493"/>
            <a:ext cx="8424453" cy="98890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0F80EB41-3C35-A1B2-916F-477D2FDBA78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8871" y="1953528"/>
            <a:ext cx="8415090" cy="420952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769355" y="687492"/>
            <a:ext cx="1722308" cy="5483016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3120" r="-23312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63ABC3-6B6D-93A5-5D5C-31E2D53D3F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FF304-5BE8-9322-A906-1705F80BA2A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9EE94-4C42-847B-A24C-BB0C72B4D29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0375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685800"/>
            <a:ext cx="2855064" cy="2972670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870" y="3942324"/>
            <a:ext cx="2855065" cy="2206578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733" r="-18733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54267" y="687492"/>
            <a:ext cx="7348626" cy="54830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D4A13-0539-3541-39AF-1B480EBA2F2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ACC0E-954E-D09D-5796-336CDFE59B7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B00B6B-DAF9-BF70-8202-C26BBB5E74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701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26CE28-2F47-41A4-DF25-8AEC2F9F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5027214"/>
            <a:ext cx="7620000" cy="1135842"/>
          </a:xfrm>
        </p:spPr>
        <p:txBody>
          <a:bodyPr anchor="t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57B16B5-93A5-3ACF-80AB-6B1967DD6DE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78872" y="2743201"/>
            <a:ext cx="5638800" cy="2284013"/>
          </a:xfrm>
        </p:spPr>
        <p:txBody>
          <a:bodyPr anchor="b"/>
          <a:lstStyle>
            <a:lvl1pPr marL="0" indent="0">
              <a:buNone/>
              <a:defRPr sz="13800"/>
            </a:lvl1pPr>
          </a:lstStyle>
          <a:p>
            <a:pPr lvl="0"/>
            <a:r>
              <a:rPr lang="en-US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1374752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2600" y="4800600"/>
            <a:ext cx="5943600" cy="1388534"/>
          </a:xfrm>
        </p:spPr>
        <p:txBody>
          <a:bodyPr vert="horz" lIns="91440" tIns="45720" rIns="91440" bIns="45720" rtlCol="0" anchor="t">
            <a:normAutofit/>
          </a:bodyPr>
          <a:lstStyle>
            <a:lvl1pPr algn="r">
              <a:lnSpc>
                <a:spcPct val="110000"/>
              </a:lnSpc>
              <a:defRPr lang="en-US" sz="2000" dirty="0">
                <a:latin typeface="+mn-lt"/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1" y="1676400"/>
            <a:ext cx="5943600" cy="312420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lnSpc>
                <a:spcPct val="90000"/>
              </a:lnSpc>
              <a:buNone/>
              <a:defRPr lang="en-US" sz="13800" b="0" dirty="0">
                <a:latin typeface="+mj-lt"/>
              </a:defRPr>
            </a:lvl1pPr>
          </a:lstStyle>
          <a:p>
            <a:pPr marL="0" lvl="0" indent="0">
              <a:lnSpc>
                <a:spcPct val="90000"/>
              </a:lnSpc>
              <a:buNone/>
            </a:pPr>
            <a:r>
              <a:rPr lang="en-US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0849066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804" y="4191001"/>
            <a:ext cx="8470392" cy="1762537"/>
          </a:xfrm>
        </p:spPr>
        <p:txBody>
          <a:bodyPr anchor="t">
            <a:normAutofit/>
          </a:bodyPr>
          <a:lstStyle>
            <a:lvl1pPr algn="ctr">
              <a:lnSpc>
                <a:spcPct val="110000"/>
              </a:lnSpc>
              <a:defRPr lang="en-US" sz="2000" b="0" kern="1200" cap="all" spc="6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0804" y="694935"/>
            <a:ext cx="8470392" cy="3496065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138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7270574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9147" y="1830774"/>
            <a:ext cx="9113707" cy="3196443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lang="en-US" sz="4000" b="0" cap="all" spc="600" baseline="0" dirty="0">
                <a:ea typeface="+mj-ea"/>
                <a:cs typeface="+mj-cs"/>
              </a:defRPr>
            </a:lvl1pPr>
            <a:lvl2pPr marL="228600" indent="0" algn="ctr">
              <a:lnSpc>
                <a:spcPct val="90000"/>
              </a:lnSpc>
              <a:buNone/>
              <a:defRPr lang="en-US" sz="2000" dirty="0"/>
            </a:lvl2pPr>
            <a:lvl3pPr marL="457200" indent="0" algn="ctr">
              <a:lnSpc>
                <a:spcPct val="90000"/>
              </a:lnSpc>
              <a:buNone/>
              <a:defRPr lang="en-US" sz="2000" dirty="0"/>
            </a:lvl3pPr>
            <a:lvl4pPr marL="685800" indent="0" algn="ctr">
              <a:lnSpc>
                <a:spcPct val="90000"/>
              </a:lnSpc>
              <a:buNone/>
              <a:defRPr lang="en-US" sz="2000" dirty="0"/>
            </a:lvl4pPr>
            <a:lvl5pPr marL="914400" indent="0" algn="ctr">
              <a:lnSpc>
                <a:spcPct val="90000"/>
              </a:lnSpc>
              <a:buNone/>
              <a:defRPr lang="en-US" sz="2000" dirty="0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29955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8871" y="1325691"/>
            <a:ext cx="7169728" cy="483736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286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4572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6858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9144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95778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A9D377F-07AE-65AF-821F-A5C0F12804B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8871" y="720332"/>
            <a:ext cx="6702552" cy="43068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286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4572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6858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914400" indent="0">
              <a:lnSpc>
                <a:spcPct val="90000"/>
              </a:lnSpc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49185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5400" y="5440680"/>
            <a:ext cx="6400800" cy="640080"/>
          </a:xfrm>
        </p:spPr>
        <p:txBody>
          <a:bodyPr anchor="ctr">
            <a:normAutofit/>
          </a:bodyPr>
          <a:lstStyle>
            <a:lvl1pPr algn="r">
              <a:lnSpc>
                <a:spcPct val="120000"/>
              </a:lnSpc>
              <a:defRPr sz="1600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05400" y="1600200"/>
            <a:ext cx="6400800" cy="3332480"/>
          </a:xfrm>
        </p:spPr>
        <p:txBody>
          <a:bodyPr anchor="b">
            <a:normAutofit/>
          </a:bodyPr>
          <a:lstStyle>
            <a:lvl1pPr marL="164592" indent="-164592" algn="r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4084629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A93739-F149-35A6-ADA9-A0193DD6D4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872" y="5440354"/>
            <a:ext cx="5102352" cy="669472"/>
          </a:xfrm>
        </p:spPr>
        <p:txBody>
          <a:bodyPr anchor="ctr"/>
          <a:lstStyle>
            <a:lvl1pPr>
              <a:lnSpc>
                <a:spcPct val="120000"/>
              </a:lnSpc>
              <a:defRPr sz="1600" spc="0" baseline="0"/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8872" y="914400"/>
            <a:ext cx="5102352" cy="4206240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28658560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943EF64-B72A-842D-443E-85E51FB9C0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5600" y="4602480"/>
            <a:ext cx="6400800" cy="640080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1600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0648D1EC-4439-0A29-775B-BBF446B5FEC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66850" y="1143000"/>
            <a:ext cx="9258300" cy="2951480"/>
          </a:xfrm>
        </p:spPr>
        <p:txBody>
          <a:bodyPr anchor="b">
            <a:normAutofit/>
          </a:bodyPr>
          <a:lstStyle>
            <a:lvl1pPr marL="164592" indent="-164592" algn="ctr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25602947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C948E0A-DAAD-770F-21DF-99504CDB6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94932"/>
            <a:ext cx="10827330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6122" y="2057399"/>
            <a:ext cx="5140007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65872" y="2057399"/>
            <a:ext cx="5140328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A833E-541C-85C6-BF1E-EC605C8F4B3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4C70C3-D6A0-EE88-649F-33534359824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95649-E940-A4B1-5901-B56C3AF3CD3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947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1B7E0276-8109-589D-7633-DD4218D7A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0" y="694932"/>
            <a:ext cx="10827329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870" y="1954766"/>
            <a:ext cx="514741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5774" y="1954766"/>
            <a:ext cx="514191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68456CB-E141-4FD9-87C3-ECEBF8A7D9A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0459" y="2788468"/>
            <a:ext cx="5145670" cy="33884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48C7E4C7-BE12-E106-3871-9FD922E346B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65871" y="2788468"/>
            <a:ext cx="5140177" cy="33884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0D6F2-E303-8711-DD86-38797649A73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E9AFB-293B-FDFA-726C-92E53E70E9A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AF8AA-F8D4-60EA-F11A-6775234BA52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227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025B8-8BA0-89AA-4360-51FBAF2B2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2" y="694932"/>
            <a:ext cx="10827328" cy="985966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C59BD1-7576-196A-D571-FD57E7190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84E8B1-4F38-9B1B-6424-6BC2452D4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4E196-21CE-CE9F-7563-03912CCB4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6762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B9ECF3-58F8-D0BC-147E-E4CFB4923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939631-83CC-B848-B327-B33DAF5AF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70C40-BA47-C8B9-46F3-E3616FAC2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001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85800"/>
            <a:ext cx="3962398" cy="1616185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2590800"/>
            <a:ext cx="3962399" cy="357225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685800"/>
            <a:ext cx="6371491" cy="546812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64744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85800"/>
            <a:ext cx="4242643" cy="1624931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0679" y="2826137"/>
            <a:ext cx="4230787" cy="3336920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340483" y="698756"/>
            <a:ext cx="6165717" cy="5442639"/>
          </a:xfrm>
          <a:blipFill>
            <a:blip r:embed="rId2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837" r="-28837"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8089104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85800"/>
            <a:ext cx="5417129" cy="1819664"/>
          </a:xfrm>
        </p:spPr>
        <p:txBody>
          <a:bodyPr anchor="t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8871" y="3276599"/>
            <a:ext cx="10827329" cy="2886457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179F71-BB04-AC80-5A43-4718DF5050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C1D9A8-162F-30DE-21D0-F531C2AC38B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903FBD-DD44-33D2-4C38-3C6BF9FB5E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697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706305"/>
            <a:ext cx="6370507" cy="1842020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8871" y="2701660"/>
            <a:ext cx="6370507" cy="232555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DDBCCE-CCAB-448A-1E13-595ADE9E2A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81252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pPr algn="ctr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2C093BF-07F3-517D-599F-4A80C3D44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7" y="6343955"/>
            <a:ext cx="3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6701012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FF33B-3386-2D1A-B70A-D2F40551E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58476" y="3195587"/>
            <a:ext cx="3532472" cy="179564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9C792F-B009-4588-826B-137FBDA206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68101" y="5090527"/>
            <a:ext cx="3532472" cy="6076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221D071C-B8CE-A23B-FDE3-D700B51E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768" y="6134341"/>
            <a:ext cx="4867875" cy="374416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3681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355BE-BAC0-12E3-9106-4CDE3F741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6455" y="365125"/>
            <a:ext cx="8773663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59BC2-0C5A-81ED-8483-98D694B517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1881" y="1963553"/>
            <a:ext cx="5517919" cy="38501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D737C3-494B-F7E4-C739-B1CD81E70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63553"/>
            <a:ext cx="5517918" cy="38501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C2177-F345-1817-6515-9C68B2512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2426" y="6223386"/>
            <a:ext cx="3769217" cy="215444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025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938D163-2D2E-72D2-A6F7-818539F98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6455" y="365125"/>
            <a:ext cx="8773663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95A9D89-7996-A254-00CF-2C9389DFFF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1881" y="1963553"/>
            <a:ext cx="5517919" cy="38501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9CDA8A5-A038-F2B2-F95A-1D697CC82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63553"/>
            <a:ext cx="5517918" cy="385010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FFA9941A-6418-0A21-C3D2-F6C9DD061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2426" y="6223386"/>
            <a:ext cx="3769217" cy="215444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1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B9144B-27A2-4831-A05B-9434A462331E}" type="datetime1">
              <a:rPr lang="en-US" smtClean="0"/>
              <a:t>11/3/2026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740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296" y="990601"/>
            <a:ext cx="3168695" cy="343754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18888" y="990600"/>
            <a:ext cx="6126480" cy="51499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8D00A-7D56-4264-9287-3F8AAF130D23}" type="datetime1">
              <a:rPr lang="en-US" smtClean="0"/>
              <a:t>11/3/2026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16806-1FD2-4A57-B5EA-7014AB763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7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7" Type="http://schemas.openxmlformats.org/officeDocument/2006/relationships/image" Target="../media/image24.jp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694938"/>
            <a:ext cx="10825637" cy="7920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8872" y="1676400"/>
            <a:ext cx="10825636" cy="4486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D7982C74-1A7B-1EF6-C767-EC1102B8BC05}"/>
              </a:ext>
            </a:extLst>
          </p:cNvPr>
          <p:cNvSpPr/>
          <p:nvPr/>
        </p:nvSpPr>
        <p:spPr>
          <a:xfrm>
            <a:off x="11504507" y="0"/>
            <a:ext cx="687493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1C58F15E-3B29-FA0D-33D1-930904DB63AC}"/>
              </a:ext>
            </a:extLst>
          </p:cNvPr>
          <p:cNvSpPr/>
          <p:nvPr userDrawn="1"/>
        </p:nvSpPr>
        <p:spPr>
          <a:xfrm>
            <a:off x="11504507" y="0"/>
            <a:ext cx="687493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CE51C6-D285-36B9-E05D-34304BF866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3C65791-CE33-6F98-64A9-9C6803567D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8871" y="6343955"/>
            <a:ext cx="27391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C4E2BDE-BF41-53AE-AAF9-E1E0BE6AB8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7" y="6343955"/>
            <a:ext cx="3574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492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0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7" orient="horz" pos="2160" userDrawn="1">
          <p15:clr>
            <a:srgbClr val="F26B43"/>
          </p15:clr>
        </p15:guide>
        <p15:guide id="28" pos="3840" userDrawn="1">
          <p15:clr>
            <a:srgbClr val="F26B43"/>
          </p15:clr>
        </p15:guide>
        <p15:guide id="29" pos="7296" userDrawn="1">
          <p15:clr>
            <a:srgbClr val="F26B43"/>
          </p15:clr>
        </p15:guide>
        <p15:guide id="30" pos="38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83CB4-D003-1526-D9A4-F6979091E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881" y="1963553"/>
            <a:ext cx="11188236" cy="3850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F19444-DE50-E0E6-A7B1-8FDBF5C7A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6454" y="365125"/>
            <a:ext cx="87736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111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Relationship Id="rId9" Type="http://schemas.openxmlformats.org/officeDocument/2006/relationships/image" Target="../media/image3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6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10" Type="http://schemas.openxmlformats.org/officeDocument/2006/relationships/image" Target="../media/image5.jpeg"/><Relationship Id="rId4" Type="http://schemas.openxmlformats.org/officeDocument/2006/relationships/image" Target="../media/image26.svg"/><Relationship Id="rId9" Type="http://schemas.openxmlformats.org/officeDocument/2006/relationships/image" Target="../media/image3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6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6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6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Relationship Id="rId9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6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10" Type="http://schemas.openxmlformats.org/officeDocument/2006/relationships/image" Target="../media/image5.jpeg"/><Relationship Id="rId4" Type="http://schemas.openxmlformats.org/officeDocument/2006/relationships/image" Target="../media/image26.svg"/><Relationship Id="rId9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6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10" Type="http://schemas.openxmlformats.org/officeDocument/2006/relationships/image" Target="../media/image5.jpeg"/><Relationship Id="rId4" Type="http://schemas.openxmlformats.org/officeDocument/2006/relationships/image" Target="../media/image26.sv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6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6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10" Type="http://schemas.openxmlformats.org/officeDocument/2006/relationships/image" Target="../media/image5.jpeg"/><Relationship Id="rId4" Type="http://schemas.openxmlformats.org/officeDocument/2006/relationships/image" Target="../media/image26.svg"/><Relationship Id="rId9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6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Relationship Id="rId9" Type="http://schemas.openxmlformats.org/officeDocument/2006/relationships/hyperlink" Target="mailto:southcork@leo.corkcoco.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9DE"/>
            </a:gs>
            <a:gs pos="74000">
              <a:srgbClr val="00B050"/>
            </a:gs>
            <a:gs pos="83000">
              <a:srgbClr val="00B050"/>
            </a:gs>
            <a:gs pos="100000">
              <a:srgbClr val="9ADB3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C1E9BD-B78D-BC08-9CDB-4065FCCDF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6A2B20D0-D0A3-CC88-259B-8DD31F27A3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6503" y="6151499"/>
            <a:ext cx="1097289" cy="3402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FF76CD1-3DB1-FD43-9A01-015A4FDB15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1643" y="6134487"/>
            <a:ext cx="1071769" cy="3742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4F95D8F-CBD0-1D9C-F322-17F07E7E53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4626" y="6172764"/>
            <a:ext cx="1326954" cy="297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49F383-2DF9-74DF-AFB7-0032795D95DA}"/>
              </a:ext>
            </a:extLst>
          </p:cNvPr>
          <p:cNvSpPr txBox="1"/>
          <p:nvPr/>
        </p:nvSpPr>
        <p:spPr>
          <a:xfrm>
            <a:off x="6613412" y="6223386"/>
            <a:ext cx="22569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6ECD49-F14C-DF2D-39A0-FECC49346C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17" y="5718420"/>
            <a:ext cx="2065983" cy="1206737"/>
          </a:xfrm>
          <a:prstGeom prst="rect">
            <a:avLst/>
          </a:prstGeom>
        </p:spPr>
      </p:pic>
      <p:pic>
        <p:nvPicPr>
          <p:cNvPr id="9" name="object 24">
            <a:extLst>
              <a:ext uri="{FF2B5EF4-FFF2-40B4-BE49-F238E27FC236}">
                <a16:creationId xmlns:a16="http://schemas.microsoft.com/office/drawing/2014/main" id="{12BC6D97-B8CE-3D0B-D1DA-CB793F40CF00}"/>
              </a:ext>
            </a:extLst>
          </p:cNvPr>
          <p:cNvPicPr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373626" y="275402"/>
            <a:ext cx="2694039" cy="861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2E2F1-12C1-5AEB-F859-50E69A00835F}"/>
              </a:ext>
            </a:extLst>
          </p:cNvPr>
          <p:cNvSpPr txBox="1">
            <a:spLocks/>
          </p:cNvSpPr>
          <p:nvPr/>
        </p:nvSpPr>
        <p:spPr>
          <a:xfrm>
            <a:off x="971628" y="1544840"/>
            <a:ext cx="5447581" cy="376832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0" kern="1200" cap="all" spc="60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6000" b="1" dirty="0" err="1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GradStart</a:t>
            </a:r>
            <a:r>
              <a:rPr lang="en-IE" sz="40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b="1" dirty="0">
              <a:solidFill>
                <a:srgbClr val="FFFFFF"/>
              </a:solidFill>
              <a:latin typeface="Avenir Next LT Pro" panose="020B0504020202020204" pitchFamily="34" charset="0"/>
            </a:endParaRPr>
          </a:p>
          <a:p>
            <a:pPr lvl="0"/>
            <a:r>
              <a:rPr lang="en-IE" b="1" dirty="0">
                <a:solidFill>
                  <a:srgbClr val="FFFFFF"/>
                </a:solidFill>
                <a:latin typeface="Avenir Next LT Pro" panose="020B0504020202020204" pitchFamily="34" charset="0"/>
              </a:rPr>
              <a:t>🎓Build </a:t>
            </a:r>
            <a:r>
              <a:rPr lang="en-IE" sz="40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Skills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E" b="1" dirty="0">
              <a:solidFill>
                <a:srgbClr val="FFFFFF"/>
              </a:solidFill>
              <a:latin typeface="Avenir Next LT Pro" panose="020B0504020202020204" pitchFamily="34" charset="0"/>
            </a:endParaRPr>
          </a:p>
          <a:p>
            <a:pPr lvl="0"/>
            <a:r>
              <a:rPr lang="en-IE" b="1" dirty="0">
                <a:solidFill>
                  <a:srgbClr val="FFFFFF"/>
                </a:solidFill>
                <a:latin typeface="Avenir Next LT Pro" panose="020B0504020202020204" pitchFamily="34" charset="0"/>
              </a:rPr>
              <a:t>🚀Grow </a:t>
            </a:r>
            <a:r>
              <a:rPr lang="en-IE" sz="40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Your Business</a:t>
            </a:r>
            <a:endParaRPr kumimoji="0" lang="en-IE" sz="4000" b="0" i="0" u="none" strike="noStrike" kern="1200" cap="all" spc="60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  <a:ea typeface="+mj-ea"/>
              <a:cs typeface="+mj-cs"/>
            </a:endParaRPr>
          </a:p>
        </p:txBody>
      </p:sp>
      <p:pic>
        <p:nvPicPr>
          <p:cNvPr id="8" name="Picture 7" descr="People talking at workplace">
            <a:extLst>
              <a:ext uri="{FF2B5EF4-FFF2-40B4-BE49-F238E27FC236}">
                <a16:creationId xmlns:a16="http://schemas.microsoft.com/office/drawing/2014/main" id="{32AF89B2-3BF7-7B98-64B4-EB53BE66D04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774" r="35021" b="-2"/>
          <a:stretch>
            <a:fillRect/>
          </a:stretch>
        </p:blipFill>
        <p:spPr>
          <a:xfrm>
            <a:off x="7152036" y="805543"/>
            <a:ext cx="4068336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054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9DE"/>
            </a:gs>
            <a:gs pos="74000">
              <a:srgbClr val="00B050"/>
            </a:gs>
            <a:gs pos="83000">
              <a:srgbClr val="00B050"/>
            </a:gs>
            <a:gs pos="100000">
              <a:srgbClr val="9ADB3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5D3984-42BC-68FA-4C99-864E04033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F7E918D-3D92-AACC-859F-2B0774E09B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6503" y="6151499"/>
            <a:ext cx="1097289" cy="3402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D228DE2-230B-7338-3E41-8BC60C429A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1643" y="6134487"/>
            <a:ext cx="1071769" cy="3742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F8D96AE-4AF9-EBEF-C50E-18880119A1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4626" y="6172764"/>
            <a:ext cx="1326954" cy="297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376874-A2CF-EA61-04A6-BB4753A7A5D5}"/>
              </a:ext>
            </a:extLst>
          </p:cNvPr>
          <p:cNvSpPr txBox="1"/>
          <p:nvPr/>
        </p:nvSpPr>
        <p:spPr>
          <a:xfrm>
            <a:off x="6613412" y="6223386"/>
            <a:ext cx="22569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72AAFE-B096-F21E-71EE-19C4DBFBD0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17" y="5718420"/>
            <a:ext cx="2065983" cy="1206737"/>
          </a:xfrm>
          <a:prstGeom prst="rect">
            <a:avLst/>
          </a:prstGeom>
        </p:spPr>
      </p:pic>
      <p:pic>
        <p:nvPicPr>
          <p:cNvPr id="9" name="object 24">
            <a:extLst>
              <a:ext uri="{FF2B5EF4-FFF2-40B4-BE49-F238E27FC236}">
                <a16:creationId xmlns:a16="http://schemas.microsoft.com/office/drawing/2014/main" id="{772F9B6B-2595-E08A-3432-0C3A91F281AD}"/>
              </a:ext>
            </a:extLst>
          </p:cNvPr>
          <p:cNvPicPr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373626" y="275402"/>
            <a:ext cx="2694039" cy="861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0B834C-2B8D-122C-89BE-0B2902DFD537}"/>
              </a:ext>
            </a:extLst>
          </p:cNvPr>
          <p:cNvSpPr txBox="1">
            <a:spLocks/>
          </p:cNvSpPr>
          <p:nvPr/>
        </p:nvSpPr>
        <p:spPr>
          <a:xfrm>
            <a:off x="373626" y="1317172"/>
            <a:ext cx="4274130" cy="12694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Why </a:t>
            </a:r>
            <a:r>
              <a:rPr kumimoji="0" lang="en-US" sz="2800" b="0" i="0" u="none" strike="noStrike" kern="1200" cap="all" spc="60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GradStarT</a:t>
            </a: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?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723B386-6F09-68BD-3417-03C76C7A3172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445983" y="685800"/>
            <a:ext cx="7060218" cy="5152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Growing</a:t>
            </a:r>
            <a:r>
              <a:rPr kumimoji="0" lang="en-IE" sz="2400" b="1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 businesses need new skills, fresh thinking and capacity – but hiring graduates can be costly.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2400" b="1" i="0" u="none" strike="noStrike" kern="1200" cap="none" spc="0" normalizeH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2400" b="1" dirty="0" err="1">
                <a:solidFill>
                  <a:sysClr val="window" lastClr="FFFFFF"/>
                </a:solidFill>
                <a:latin typeface="Avenir Next LT Pro"/>
              </a:rPr>
              <a:t>GradStart</a:t>
            </a:r>
            <a:r>
              <a:rPr lang="en-IE" sz="2400" b="1" dirty="0">
                <a:solidFill>
                  <a:sysClr val="window" lastClr="FFFFFF"/>
                </a:solidFill>
                <a:latin typeface="Avenir Next LT Pro"/>
              </a:rPr>
              <a:t> helps you: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E" sz="2400" b="1" dirty="0">
              <a:solidFill>
                <a:sysClr val="window" lastClr="FFFFFF"/>
              </a:solidFill>
              <a:latin typeface="Avenir Next LT Pro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E" sz="2400" dirty="0">
                <a:solidFill>
                  <a:sysClr val="window" lastClr="FFFFFF"/>
                </a:solidFill>
                <a:latin typeface="Avenir Next LT Pro"/>
              </a:rPr>
              <a:t>Access top graduate talent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E" sz="2400" dirty="0">
                <a:solidFill>
                  <a:sysClr val="window" lastClr="FFFFFF"/>
                </a:solidFill>
                <a:latin typeface="Avenir Next LT Pro"/>
              </a:rPr>
              <a:t>Strengthen your skills base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E" sz="2400" dirty="0">
                <a:solidFill>
                  <a:sysClr val="window" lastClr="FFFFFF"/>
                </a:solidFill>
                <a:latin typeface="Avenir Next LT Pro"/>
              </a:rPr>
              <a:t>Deliver strategic growth projects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IE" sz="2400" dirty="0">
                <a:solidFill>
                  <a:sysClr val="window" lastClr="FFFFFF"/>
                </a:solidFill>
                <a:latin typeface="Avenir Next LT Pro"/>
              </a:rPr>
              <a:t>Compete for talent with larger firms</a:t>
            </a:r>
            <a:endParaRPr kumimoji="0" lang="en-IE" sz="2400" i="0" u="none" strike="noStrike" kern="1200" cap="none" spc="0" normalizeH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IE" sz="240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Drive Innovation</a:t>
            </a:r>
          </a:p>
        </p:txBody>
      </p:sp>
      <p:pic>
        <p:nvPicPr>
          <p:cNvPr id="10" name="Content Placeholder 4" descr="business people in office. Five businessman looking at tablet of their team leader. two men and four women. Serbian people at the office">
            <a:extLst>
              <a:ext uri="{FF2B5EF4-FFF2-40B4-BE49-F238E27FC236}">
                <a16:creationId xmlns:a16="http://schemas.microsoft.com/office/drawing/2014/main" id="{15681284-6321-1CF0-6763-01EBA6D6107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812" r="30531" b="-2"/>
          <a:stretch>
            <a:fillRect/>
          </a:stretch>
        </p:blipFill>
        <p:spPr>
          <a:xfrm>
            <a:off x="685799" y="2683857"/>
            <a:ext cx="3167422" cy="2937359"/>
          </a:xfrm>
          <a:prstGeom prst="rect">
            <a:avLst/>
          </a:prstGeom>
          <a:blipFill>
            <a:blip r:embed="rId10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473" r="-32473"/>
            </a:stretch>
          </a:blipFill>
        </p:spPr>
      </p:pic>
    </p:spTree>
    <p:extLst>
      <p:ext uri="{BB962C8B-B14F-4D97-AF65-F5344CB8AC3E}">
        <p14:creationId xmlns:p14="http://schemas.microsoft.com/office/powerpoint/2010/main" val="3205663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9DE"/>
            </a:gs>
            <a:gs pos="74000">
              <a:srgbClr val="00B050"/>
            </a:gs>
            <a:gs pos="83000">
              <a:srgbClr val="00B050"/>
            </a:gs>
            <a:gs pos="100000">
              <a:srgbClr val="9ADB3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0BE7CB-2DC0-0A2A-F3C2-1EDF4C754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46AFEB47-8C1F-2EC5-017F-114C3C55D7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6503" y="6151499"/>
            <a:ext cx="1097289" cy="3402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3E57030-043A-6333-28E1-3176E4AE4D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1643" y="6134487"/>
            <a:ext cx="1071769" cy="3742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DC7A7738-A5BF-FFFF-2AB8-DF3A658BF1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4626" y="6172764"/>
            <a:ext cx="1326954" cy="297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571B20-5CF5-8B32-C3F0-61337D7341C0}"/>
              </a:ext>
            </a:extLst>
          </p:cNvPr>
          <p:cNvSpPr txBox="1"/>
          <p:nvPr/>
        </p:nvSpPr>
        <p:spPr>
          <a:xfrm>
            <a:off x="6613412" y="6223386"/>
            <a:ext cx="22569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E8F6E9-3373-8B0D-E02B-F6369546D5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17" y="5718420"/>
            <a:ext cx="2065983" cy="1206737"/>
          </a:xfrm>
          <a:prstGeom prst="rect">
            <a:avLst/>
          </a:prstGeom>
        </p:spPr>
      </p:pic>
      <p:pic>
        <p:nvPicPr>
          <p:cNvPr id="9" name="object 24">
            <a:extLst>
              <a:ext uri="{FF2B5EF4-FFF2-40B4-BE49-F238E27FC236}">
                <a16:creationId xmlns:a16="http://schemas.microsoft.com/office/drawing/2014/main" id="{EEFC9DAF-816A-557F-DAB6-CA49953E3C53}"/>
              </a:ext>
            </a:extLst>
          </p:cNvPr>
          <p:cNvPicPr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373626" y="275402"/>
            <a:ext cx="2694039" cy="861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E38EDA-798D-4A15-27B6-07200284D6BF}"/>
              </a:ext>
            </a:extLst>
          </p:cNvPr>
          <p:cNvSpPr txBox="1">
            <a:spLocks/>
          </p:cNvSpPr>
          <p:nvPr/>
        </p:nvSpPr>
        <p:spPr>
          <a:xfrm>
            <a:off x="456835" y="1523472"/>
            <a:ext cx="4274130" cy="12694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WHAT 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GradStart</a:t>
            </a: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?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5356197-05E4-B6C4-EB21-98E1C8A2264B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573333" y="685800"/>
            <a:ext cx="5932867" cy="4820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IE" sz="2000" b="1" dirty="0" err="1">
                <a:solidFill>
                  <a:sysClr val="window" lastClr="FFFFFF"/>
                </a:solidFill>
                <a:latin typeface="Avenir Next LT Pro"/>
              </a:rPr>
              <a:t>GradStart</a:t>
            </a:r>
            <a:r>
              <a:rPr lang="en-IE" sz="2000" b="1" dirty="0">
                <a:solidFill>
                  <a:sysClr val="window" lastClr="FFFFFF"/>
                </a:solidFill>
                <a:latin typeface="Avenir Next LT Pro"/>
              </a:rPr>
              <a:t> is a funding support that LEO and Enterprise Ireland provide to enable companies hire a graduate for a 2 year placement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1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E" sz="2400" dirty="0">
                <a:solidFill>
                  <a:sysClr val="window" lastClr="FFFFFF"/>
                </a:solidFill>
                <a:latin typeface="Avenir Next LT Pro"/>
              </a:rPr>
              <a:t>One graduate (LEO clients) on a 24‑month contract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E" sz="2400" dirty="0">
                <a:solidFill>
                  <a:sysClr val="window" lastClr="FFFFFF"/>
                </a:solidFill>
                <a:latin typeface="Avenir Next LT Pro"/>
              </a:rPr>
              <a:t>Graduate works on a defined project linked to your growth plan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E" sz="2400" dirty="0">
                <a:solidFill>
                  <a:sysClr val="window" lastClr="FFFFFF"/>
                </a:solidFill>
                <a:latin typeface="Avenir Next LT Pro"/>
              </a:rPr>
              <a:t>Graduate supported by an in‑company mentor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E" sz="2400" dirty="0">
                <a:solidFill>
                  <a:sysClr val="window" lastClr="FFFFFF"/>
                </a:solidFill>
                <a:latin typeface="Avenir Next LT Pro"/>
              </a:rPr>
              <a:t>Financial (salary) </a:t>
            </a:r>
            <a:r>
              <a:rPr kumimoji="0" lang="en-IE" sz="240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Support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E" sz="2400" dirty="0">
                <a:solidFill>
                  <a:sysClr val="window" lastClr="FFFFFF"/>
                </a:solidFill>
                <a:latin typeface="Avenir Next LT Pro"/>
              </a:rPr>
              <a:t>Mentoring support </a:t>
            </a:r>
            <a:endParaRPr kumimoji="0" lang="en-IE" sz="240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B71552D-7E62-7145-066A-7E07509421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101" y="2602686"/>
            <a:ext cx="3777945" cy="241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600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9DE"/>
            </a:gs>
            <a:gs pos="74000">
              <a:srgbClr val="00B050"/>
            </a:gs>
            <a:gs pos="83000">
              <a:srgbClr val="00B050"/>
            </a:gs>
            <a:gs pos="100000">
              <a:srgbClr val="9ADB3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5FFBE4-8394-FF88-93E6-94FCD32FC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E8C3CB3-BBD6-EF46-F54A-C10124AC58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6503" y="6151499"/>
            <a:ext cx="1097289" cy="3402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2DD5B35-FC26-7954-75C6-C879BE622F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1643" y="6134487"/>
            <a:ext cx="1071769" cy="3742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331FDA4-412E-850A-B5B7-749461C60E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4626" y="6172764"/>
            <a:ext cx="1326954" cy="297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A84A11-A51E-A876-08B0-AEECFACBA79F}"/>
              </a:ext>
            </a:extLst>
          </p:cNvPr>
          <p:cNvSpPr txBox="1"/>
          <p:nvPr/>
        </p:nvSpPr>
        <p:spPr>
          <a:xfrm>
            <a:off x="6613412" y="6223386"/>
            <a:ext cx="22569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59389B-2A06-EE4D-0298-695E4C5275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17" y="5718420"/>
            <a:ext cx="2065983" cy="1206737"/>
          </a:xfrm>
          <a:prstGeom prst="rect">
            <a:avLst/>
          </a:prstGeom>
        </p:spPr>
      </p:pic>
      <p:pic>
        <p:nvPicPr>
          <p:cNvPr id="9" name="object 24">
            <a:extLst>
              <a:ext uri="{FF2B5EF4-FFF2-40B4-BE49-F238E27FC236}">
                <a16:creationId xmlns:a16="http://schemas.microsoft.com/office/drawing/2014/main" id="{DAF956C7-B55D-3101-1B69-F08431800EE6}"/>
              </a:ext>
            </a:extLst>
          </p:cNvPr>
          <p:cNvPicPr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373626" y="275402"/>
            <a:ext cx="2694039" cy="86156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2B3528B-47B4-CBE4-0A32-DFCA88202CD9}"/>
              </a:ext>
            </a:extLst>
          </p:cNvPr>
          <p:cNvSpPr txBox="1">
            <a:spLocks/>
          </p:cNvSpPr>
          <p:nvPr/>
        </p:nvSpPr>
        <p:spPr>
          <a:xfrm>
            <a:off x="685800" y="1262743"/>
            <a:ext cx="4274130" cy="12694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Financial Support Available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5BA0A95-22CC-A442-635C-CC86C7DB6E2D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506735" y="685800"/>
            <a:ext cx="6999466" cy="54772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Salary Support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GradStart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 provides up to €30,000 salary support over two years, covering up to 50% of graduate salary costs. (</a:t>
            </a:r>
            <a:r>
              <a:rPr lang="en-IE" sz="2000" dirty="0">
                <a:solidFill>
                  <a:sysClr val="window" lastClr="FFFFFF"/>
                </a:solidFill>
                <a:latin typeface="Avenir Next LT Pro"/>
              </a:rPr>
              <a:t>€15,000 per year, or 50% of salary costs (whichever is lower)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Enhanced Support for Language Skills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Companies needing language skills can receive up to €42,000, reflecting their value in export market growth.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Reducing Recruitment Risk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The financial support lowers recruitment risk and reduces pressure on company cash flow.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Focus on Growth and Training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Offset salary costs enable businesses to invest more in project delivery, training, and long-term planning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2BA0234-661D-C567-1A1F-9AEE4C43F8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034" y="2910348"/>
            <a:ext cx="3934583" cy="288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949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9DE"/>
            </a:gs>
            <a:gs pos="74000">
              <a:srgbClr val="00B050"/>
            </a:gs>
            <a:gs pos="83000">
              <a:srgbClr val="00B050"/>
            </a:gs>
            <a:gs pos="100000">
              <a:srgbClr val="9ADB3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F717A4-0AB8-687B-E501-71AEA2A51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19CB2C-57FE-9C95-357B-A9B4342B52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6503" y="6151499"/>
            <a:ext cx="1097289" cy="3402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E06D71B-1B00-3A2D-252C-8A6E481C1E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1643" y="6134487"/>
            <a:ext cx="1071769" cy="3742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1469CF8-C781-FEE1-DDEF-CA0162D2F5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4626" y="6172764"/>
            <a:ext cx="1326954" cy="297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4B511B-3CF4-48AF-D6EE-78E86F7AA4B5}"/>
              </a:ext>
            </a:extLst>
          </p:cNvPr>
          <p:cNvSpPr txBox="1"/>
          <p:nvPr/>
        </p:nvSpPr>
        <p:spPr>
          <a:xfrm>
            <a:off x="6613412" y="6223386"/>
            <a:ext cx="22569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5FD6A9-DF28-F127-10CB-4957759ABE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17" y="5718420"/>
            <a:ext cx="2065983" cy="1206737"/>
          </a:xfrm>
          <a:prstGeom prst="rect">
            <a:avLst/>
          </a:prstGeom>
        </p:spPr>
      </p:pic>
      <p:pic>
        <p:nvPicPr>
          <p:cNvPr id="9" name="object 24">
            <a:extLst>
              <a:ext uri="{FF2B5EF4-FFF2-40B4-BE49-F238E27FC236}">
                <a16:creationId xmlns:a16="http://schemas.microsoft.com/office/drawing/2014/main" id="{0FFA67CA-99BE-F9F1-7792-509B2D52FD7F}"/>
              </a:ext>
            </a:extLst>
          </p:cNvPr>
          <p:cNvPicPr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373626" y="275402"/>
            <a:ext cx="2694039" cy="861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E2F94C-1D4D-91A1-B472-00A6156833E0}"/>
              </a:ext>
            </a:extLst>
          </p:cNvPr>
          <p:cNvSpPr txBox="1">
            <a:spLocks/>
          </p:cNvSpPr>
          <p:nvPr/>
        </p:nvSpPr>
        <p:spPr>
          <a:xfrm>
            <a:off x="433492" y="1336261"/>
            <a:ext cx="5662508" cy="7564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Eligibility Criteria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ysClr val="window" lastClr="FFFFFF"/>
                </a:solidFill>
                <a:latin typeface="Avenir Next LT Pro"/>
              </a:rPr>
              <a:t>- Who is it for?</a:t>
            </a:r>
            <a:endParaRPr kumimoji="0" lang="en-US" sz="2800" b="0" i="0" u="none" strike="noStrike" kern="1200" cap="all" spc="60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  <a:ea typeface="+mj-ea"/>
              <a:cs typeface="+mj-cs"/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ECF048E-8CD2-F9C1-42CF-217B7DD176EB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358581" y="387521"/>
            <a:ext cx="6145926" cy="57110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+mj-lt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01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+mj-lt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+mj-lt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+mj-lt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Business Eligibility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Eligible businesses must have at least five full-time employees and operate in manufacturing or internationally traded services sectors.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Project Alignment and Support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Companies need a clear business project aligned with growth plans and infrastructure to support graduate mentoring.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600" dirty="0">
              <a:solidFill>
                <a:sysClr val="window" lastClr="FFFFFF"/>
              </a:solidFill>
              <a:latin typeface="Avenir Next LT Pro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ysClr val="window" lastClr="FFFFFF"/>
                </a:solidFill>
                <a:latin typeface="Avenir Next LT Pro"/>
              </a:rPr>
              <a:t>Graduate requirements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>
                <a:solidFill>
                  <a:sysClr val="window" lastClr="FFFFFF"/>
                </a:solidFill>
                <a:latin typeface="Avenir Next LT Pro"/>
              </a:rPr>
              <a:t>Must have graduated within the previous 4 years 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Exclusions and Guidance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Certain </a:t>
            </a:r>
            <a:r>
              <a:rPr kumimoji="0" lang="en-US" sz="21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organisations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 like partnerships and agricultural enterprises are excluded; businesses should confirm eligibility with LEO South Cork.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300" dirty="0">
              <a:solidFill>
                <a:sysClr val="window" lastClr="FFFFFF"/>
              </a:solidFill>
              <a:latin typeface="Avenir Next LT Pro"/>
            </a:endParaRP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F8F54F-8C33-5845-1ED1-44D76DA14C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689" y="2372002"/>
            <a:ext cx="4320422" cy="306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952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9DE"/>
            </a:gs>
            <a:gs pos="74000">
              <a:srgbClr val="00B050"/>
            </a:gs>
            <a:gs pos="83000">
              <a:srgbClr val="00B050"/>
            </a:gs>
            <a:gs pos="100000">
              <a:srgbClr val="9ADB3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492BED-96C8-ACEB-7933-D24B66D22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E1C032A-D34F-E006-08CB-04C225FDB0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6503" y="6151499"/>
            <a:ext cx="1097289" cy="3402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B82DD8F-E669-B76A-8952-7A41847BCD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1643" y="6134487"/>
            <a:ext cx="1071769" cy="3742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27C12D0-8DD0-6E21-A7E6-A893501C26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4626" y="6172764"/>
            <a:ext cx="1326954" cy="297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7AAEB9-6945-1AD7-B51A-58E7956C5E2B}"/>
              </a:ext>
            </a:extLst>
          </p:cNvPr>
          <p:cNvSpPr txBox="1"/>
          <p:nvPr/>
        </p:nvSpPr>
        <p:spPr>
          <a:xfrm>
            <a:off x="6613412" y="6223386"/>
            <a:ext cx="22569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ECB58F-31D8-41E8-F2A1-1B6958D4AB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17" y="5718420"/>
            <a:ext cx="2065983" cy="1206737"/>
          </a:xfrm>
          <a:prstGeom prst="rect">
            <a:avLst/>
          </a:prstGeom>
        </p:spPr>
      </p:pic>
      <p:pic>
        <p:nvPicPr>
          <p:cNvPr id="9" name="object 24">
            <a:extLst>
              <a:ext uri="{FF2B5EF4-FFF2-40B4-BE49-F238E27FC236}">
                <a16:creationId xmlns:a16="http://schemas.microsoft.com/office/drawing/2014/main" id="{0B677967-1B12-3B58-4828-BD5DFE504FF2}"/>
              </a:ext>
            </a:extLst>
          </p:cNvPr>
          <p:cNvPicPr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373626" y="275402"/>
            <a:ext cx="2694039" cy="861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5C1619-2BB5-EA9F-A513-F2DF7EF6EA47}"/>
              </a:ext>
            </a:extLst>
          </p:cNvPr>
          <p:cNvSpPr txBox="1">
            <a:spLocks/>
          </p:cNvSpPr>
          <p:nvPr/>
        </p:nvSpPr>
        <p:spPr>
          <a:xfrm>
            <a:off x="826355" y="1249288"/>
            <a:ext cx="4274130" cy="12694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Graduate Roles and Project Areas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79D6470-1365-21C0-09D5-7FA5EE46D88D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100485" y="685801"/>
            <a:ext cx="6157450" cy="5154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Diverse Functional Areas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Graduates work </a:t>
            </a: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in almost any area of the business</a:t>
            </a:r>
          </a:p>
          <a:p>
            <a:pPr marL="285750" marR="0" lvl="1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Operations</a:t>
            </a:r>
          </a:p>
          <a:p>
            <a:pPr marL="285750" marR="0" lvl="1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Process improvement</a:t>
            </a:r>
          </a:p>
          <a:p>
            <a:pPr marL="285750" marR="0" lvl="1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IT/digitalisation/Software</a:t>
            </a:r>
          </a:p>
          <a:p>
            <a:pPr marL="285750" marR="0" lvl="1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IE" noProof="0" dirty="0">
                <a:solidFill>
                  <a:sysClr val="window" lastClr="FFFFFF"/>
                </a:solidFill>
                <a:latin typeface="Avenir Next LT Pro"/>
              </a:rPr>
              <a:t>E</a:t>
            </a: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ngineering</a:t>
            </a:r>
          </a:p>
          <a:p>
            <a:pPr marL="285750" marR="0" lvl="1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Quality</a:t>
            </a:r>
          </a:p>
          <a:p>
            <a:pPr marL="285750" marR="0" lvl="1" indent="-285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Efficiency projects/sustainability</a:t>
            </a:r>
            <a:r>
              <a:rPr kumimoji="0" lang="en-IE" sz="1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projects</a:t>
            </a:r>
          </a:p>
          <a:p>
            <a:pPr marL="0" lvl="1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🚫 Excludes direct sales and marketing roles</a:t>
            </a:r>
            <a:endParaRPr kumimoji="0" lang="en-IE" sz="1400" b="0" i="0" u="none" strike="noStrike" kern="1200" cap="none" spc="0" normalizeH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Focus on Defined Projects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The program emphasizes project-based work for measurable outcomes and clear returns on investment.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Graduate Skill Development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Graduates gain professional and technical skills by delivering real business results in supportive environments.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Contribution to Innovation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Graduates support research and development projects, aiding innovation and new product exploration.</a:t>
            </a:r>
          </a:p>
        </p:txBody>
      </p:sp>
      <p:pic>
        <p:nvPicPr>
          <p:cNvPr id="10" name="Content Placeholder 4" descr="People in an office">
            <a:extLst>
              <a:ext uri="{FF2B5EF4-FFF2-40B4-BE49-F238E27FC236}">
                <a16:creationId xmlns:a16="http://schemas.microsoft.com/office/drawing/2014/main" id="{6CF348AD-3286-432B-A7B8-8A5FF42D14A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519" r="19501" b="-2"/>
          <a:stretch>
            <a:fillRect/>
          </a:stretch>
        </p:blipFill>
        <p:spPr>
          <a:xfrm>
            <a:off x="826355" y="3054745"/>
            <a:ext cx="2517058" cy="2334234"/>
          </a:xfrm>
          <a:prstGeom prst="rect">
            <a:avLst/>
          </a:prstGeom>
          <a:blipFill>
            <a:blip r:embed="rId10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473" r="-32473"/>
            </a:stretch>
          </a:blipFill>
        </p:spPr>
      </p:pic>
    </p:spTree>
    <p:extLst>
      <p:ext uri="{BB962C8B-B14F-4D97-AF65-F5344CB8AC3E}">
        <p14:creationId xmlns:p14="http://schemas.microsoft.com/office/powerpoint/2010/main" val="857637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9DE"/>
            </a:gs>
            <a:gs pos="74000">
              <a:srgbClr val="00B050"/>
            </a:gs>
            <a:gs pos="83000">
              <a:srgbClr val="00B050"/>
            </a:gs>
            <a:gs pos="100000">
              <a:srgbClr val="9ADB3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F7B4D6-1476-4146-1B57-CB4898738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7760D9A-9DDB-594F-E554-5F21CA3F87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6503" y="6151499"/>
            <a:ext cx="1097289" cy="3402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3093DF-42FA-F8C7-77C0-3420035DE4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1643" y="6134487"/>
            <a:ext cx="1071769" cy="3742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CFBA995-7020-17CC-B4E9-1636779D7C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4626" y="6172764"/>
            <a:ext cx="1326954" cy="297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69D5C4-6F06-567A-1127-113B4A56D1A2}"/>
              </a:ext>
            </a:extLst>
          </p:cNvPr>
          <p:cNvSpPr txBox="1"/>
          <p:nvPr/>
        </p:nvSpPr>
        <p:spPr>
          <a:xfrm>
            <a:off x="6613412" y="6223386"/>
            <a:ext cx="22569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5A3714-DEB4-6DD3-B81C-78E8441840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17" y="5718420"/>
            <a:ext cx="2065983" cy="1206737"/>
          </a:xfrm>
          <a:prstGeom prst="rect">
            <a:avLst/>
          </a:prstGeom>
        </p:spPr>
      </p:pic>
      <p:pic>
        <p:nvPicPr>
          <p:cNvPr id="9" name="object 24">
            <a:extLst>
              <a:ext uri="{FF2B5EF4-FFF2-40B4-BE49-F238E27FC236}">
                <a16:creationId xmlns:a16="http://schemas.microsoft.com/office/drawing/2014/main" id="{A5E4C85A-19B7-4AF2-879A-C612C1DF6B9B}"/>
              </a:ext>
            </a:extLst>
          </p:cNvPr>
          <p:cNvPicPr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373626" y="275402"/>
            <a:ext cx="2694039" cy="861568"/>
          </a:xfrm>
          <a:prstGeom prst="rect">
            <a:avLst/>
          </a:prstGeom>
        </p:spPr>
      </p:pic>
      <p:pic>
        <p:nvPicPr>
          <p:cNvPr id="2" name="Content Placeholder 4" descr="Two college students studying together using technology">
            <a:extLst>
              <a:ext uri="{FF2B5EF4-FFF2-40B4-BE49-F238E27FC236}">
                <a16:creationId xmlns:a16="http://schemas.microsoft.com/office/drawing/2014/main" id="{E9BC7889-70F8-42EB-9A48-804EA1A1AB3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28021" b="-2"/>
          <a:stretch>
            <a:fillRect/>
          </a:stretch>
        </p:blipFill>
        <p:spPr>
          <a:xfrm>
            <a:off x="527917" y="2685127"/>
            <a:ext cx="2967665" cy="2752111"/>
          </a:xfrm>
          <a:prstGeom prst="rect">
            <a:avLst/>
          </a:prstGeom>
          <a:blipFill>
            <a:blip r:embed="rId10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473" r="-32473"/>
            </a:stretch>
          </a:blipFill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279FE2E-1902-4A67-E5E9-B884944D2819}"/>
              </a:ext>
            </a:extLst>
          </p:cNvPr>
          <p:cNvSpPr txBox="1">
            <a:spLocks/>
          </p:cNvSpPr>
          <p:nvPr/>
        </p:nvSpPr>
        <p:spPr>
          <a:xfrm>
            <a:off x="678871" y="1248696"/>
            <a:ext cx="3480174" cy="1356852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Benefits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for your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business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C170898-04C4-B527-EAE0-8EE2A5163305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611329" y="685800"/>
            <a:ext cx="6894871" cy="5477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r>
              <a:rPr lang="en-IE" sz="14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Improved Productivity</a:t>
            </a:r>
            <a:endParaRPr lang="en-IE" sz="1400" dirty="0">
              <a:solidFill>
                <a:srgbClr val="FFFFFF"/>
              </a:solidFill>
              <a:effectLst/>
              <a:latin typeface="Avenir Next LT Pro" panose="020B0504020202020204" pitchFamily="34" charset="0"/>
            </a:endParaRPr>
          </a:p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r>
              <a:rPr lang="en-IE" sz="1400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Participants in </a:t>
            </a:r>
            <a:r>
              <a:rPr lang="en-IE" sz="1400" dirty="0" err="1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GradStart</a:t>
            </a:r>
            <a:r>
              <a:rPr lang="en-IE" sz="1400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 experience higher productivity by adopting better processes and creative approaches.</a:t>
            </a:r>
          </a:p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endParaRPr lang="en-IE" sz="1400" dirty="0">
              <a:solidFill>
                <a:srgbClr val="FFFFFF"/>
              </a:solidFill>
              <a:effectLst/>
              <a:latin typeface="Avenir Next LT Pro" panose="020B0504020202020204" pitchFamily="34" charset="0"/>
            </a:endParaRPr>
          </a:p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r>
              <a:rPr lang="en-IE" sz="14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Skill Development</a:t>
            </a:r>
            <a:endParaRPr lang="en-IE" sz="1400" dirty="0">
              <a:solidFill>
                <a:srgbClr val="FFFFFF"/>
              </a:solidFill>
              <a:effectLst/>
              <a:latin typeface="Avenir Next LT Pro" panose="020B0504020202020204" pitchFamily="34" charset="0"/>
            </a:endParaRPr>
          </a:p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r>
              <a:rPr lang="en-IE" sz="1400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Graduates help strengthen internal expertise and are frequently hired as full-time staff.</a:t>
            </a:r>
          </a:p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endParaRPr lang="en-IE" sz="1400" dirty="0">
              <a:solidFill>
                <a:srgbClr val="FFFFFF"/>
              </a:solidFill>
              <a:effectLst/>
              <a:latin typeface="Avenir Next LT Pro" panose="020B0504020202020204" pitchFamily="34" charset="0"/>
            </a:endParaRPr>
          </a:p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r>
              <a:rPr lang="en-IE" sz="14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Appeal to Employers</a:t>
            </a:r>
            <a:endParaRPr lang="en-IE" sz="1400" dirty="0">
              <a:solidFill>
                <a:srgbClr val="FFFFFF"/>
              </a:solidFill>
              <a:effectLst/>
              <a:latin typeface="Avenir Next LT Pro" panose="020B0504020202020204" pitchFamily="34" charset="0"/>
            </a:endParaRPr>
          </a:p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r>
              <a:rPr lang="en-IE" sz="1400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Being involved in </a:t>
            </a:r>
            <a:r>
              <a:rPr lang="en-IE" sz="1400" dirty="0" err="1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GradStart</a:t>
            </a:r>
            <a:r>
              <a:rPr lang="en-IE" sz="1400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 boosts the company's reputation as an innovative and talent-</a:t>
            </a:r>
            <a:r>
              <a:rPr lang="en-IE" sz="1400" dirty="0" err="1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centered</a:t>
            </a:r>
            <a:r>
              <a:rPr lang="en-IE" sz="1400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 organization.</a:t>
            </a:r>
          </a:p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endParaRPr lang="en-IE" sz="1400" dirty="0">
              <a:solidFill>
                <a:srgbClr val="FFFFFF"/>
              </a:solidFill>
              <a:effectLst/>
              <a:latin typeface="Avenir Next LT Pro" panose="020B0504020202020204" pitchFamily="34" charset="0"/>
            </a:endParaRPr>
          </a:p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r>
              <a:rPr lang="en-IE" sz="1400" b="1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Long-Term Growth</a:t>
            </a:r>
            <a:endParaRPr lang="en-IE" sz="1400" dirty="0">
              <a:solidFill>
                <a:srgbClr val="FFFFFF"/>
              </a:solidFill>
              <a:effectLst/>
              <a:latin typeface="Avenir Next LT Pro" panose="020B0504020202020204" pitchFamily="34" charset="0"/>
            </a:endParaRPr>
          </a:p>
          <a:p>
            <a:pPr marL="0" indent="0" algn="l" rtl="0" eaLnBrk="1" latinLnBrk="0" hangingPunct="1">
              <a:spcBef>
                <a:spcPts val="500"/>
              </a:spcBef>
              <a:spcAft>
                <a:spcPts val="600"/>
              </a:spcAft>
              <a:buNone/>
            </a:pPr>
            <a:r>
              <a:rPr lang="en-IE" sz="1400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The combined advantages of </a:t>
            </a:r>
            <a:r>
              <a:rPr lang="en-IE" sz="1400" dirty="0" err="1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GradStart</a:t>
            </a:r>
            <a:r>
              <a:rPr lang="en-IE" sz="1400" dirty="0">
                <a:solidFill>
                  <a:srgbClr val="FFFFFF"/>
                </a:solidFill>
                <a:effectLst/>
                <a:latin typeface="Avenir Next LT Pro" panose="020B0504020202020204" pitchFamily="34" charset="0"/>
              </a:rPr>
              <a:t> enhance competitiveness, build resilience, and support ongoing sustainable growth.</a:t>
            </a:r>
            <a:endParaRPr kumimoji="0" lang="en-IE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644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9DE"/>
            </a:gs>
            <a:gs pos="74000">
              <a:srgbClr val="00B050"/>
            </a:gs>
            <a:gs pos="83000">
              <a:srgbClr val="00B050"/>
            </a:gs>
            <a:gs pos="100000">
              <a:srgbClr val="9ADB3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DC66D1-89C0-7BA8-8E2B-6C1C588C6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2C1BC09C-D6E7-738A-672C-A25CC08F24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6503" y="6151499"/>
            <a:ext cx="1097289" cy="3402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872478F-E92E-C3C4-7EAD-5B45A19490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1643" y="6134487"/>
            <a:ext cx="1071769" cy="3742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7A36371-A5F9-3E90-4D7B-EAB4FA1ED3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4626" y="6172764"/>
            <a:ext cx="1326954" cy="297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C55982-925F-8B71-CE6A-44CAA247504B}"/>
              </a:ext>
            </a:extLst>
          </p:cNvPr>
          <p:cNvSpPr txBox="1"/>
          <p:nvPr/>
        </p:nvSpPr>
        <p:spPr>
          <a:xfrm>
            <a:off x="6613412" y="6223386"/>
            <a:ext cx="22569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D342B2-B0A9-526A-8364-4025CE0089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17" y="5718420"/>
            <a:ext cx="2065983" cy="1206737"/>
          </a:xfrm>
          <a:prstGeom prst="rect">
            <a:avLst/>
          </a:prstGeom>
        </p:spPr>
      </p:pic>
      <p:pic>
        <p:nvPicPr>
          <p:cNvPr id="9" name="object 24">
            <a:extLst>
              <a:ext uri="{FF2B5EF4-FFF2-40B4-BE49-F238E27FC236}">
                <a16:creationId xmlns:a16="http://schemas.microsoft.com/office/drawing/2014/main" id="{0D9EDF6A-D8F0-6712-27D6-023DB192091A}"/>
              </a:ext>
            </a:extLst>
          </p:cNvPr>
          <p:cNvPicPr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373626" y="275402"/>
            <a:ext cx="2694039" cy="861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2639D3-5D62-DE5B-9CFB-136F2C45DF44}"/>
              </a:ext>
            </a:extLst>
          </p:cNvPr>
          <p:cNvSpPr txBox="1">
            <a:spLocks/>
          </p:cNvSpPr>
          <p:nvPr/>
        </p:nvSpPr>
        <p:spPr>
          <a:xfrm>
            <a:off x="1150819" y="1277144"/>
            <a:ext cx="4274130" cy="12694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Support and Mentoring Structure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828EE689-7A8B-5AA6-1018-146FB1AA2F28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573333" y="685800"/>
            <a:ext cx="5932867" cy="5477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2500"/>
              </a:spcBef>
              <a:buNone/>
            </a:pPr>
            <a:r>
              <a:rPr lang="en-IE" sz="1600" b="1" dirty="0">
                <a:solidFill>
                  <a:sysClr val="window" lastClr="FFFFFF"/>
                </a:solidFill>
                <a:latin typeface="Avenir Next LT Pro"/>
              </a:rPr>
              <a:t>You’re not on your own.</a:t>
            </a:r>
          </a:p>
          <a:p>
            <a:pPr marL="0" lvl="0" indent="0">
              <a:spcBef>
                <a:spcPts val="2500"/>
              </a:spcBef>
              <a:buNone/>
            </a:pPr>
            <a:endParaRPr lang="en-IE" sz="1600" b="1" dirty="0">
              <a:solidFill>
                <a:sysClr val="window" lastClr="FFFFFF"/>
              </a:solidFill>
              <a:latin typeface="Avenir Next LT Pro"/>
            </a:endParaRPr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b="1" dirty="0">
                <a:solidFill>
                  <a:sysClr val="window" lastClr="FFFFFF"/>
                </a:solidFill>
                <a:latin typeface="Avenir Next LT Pro"/>
              </a:rPr>
              <a:t>Graduate support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 in‑company mentor Programme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provides guidance, feedback and professional growth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ensures project objectives align with company priorities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E" dirty="0">
              <a:solidFill>
                <a:sysClr val="window" lastClr="FFFFFF"/>
              </a:solidFill>
              <a:latin typeface="Avenir Next LT Pro"/>
            </a:endParaRPr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b="1" dirty="0">
                <a:solidFill>
                  <a:sysClr val="window" lastClr="FFFFFF"/>
                </a:solidFill>
                <a:latin typeface="Avenir Next LT Pro"/>
              </a:rPr>
              <a:t>Enterprise Support 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Backed by LEO South Cork &amp; Enterprise Ireland who provide oversight and guidance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IE" sz="140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venir Next LT Pro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IE" dirty="0">
              <a:solidFill>
                <a:sysClr val="window" lastClr="FFFFFF"/>
              </a:solidFill>
              <a:latin typeface="Avenir Next LT Pro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Collaborative Structure Benefits</a:t>
            </a:r>
          </a:p>
          <a:p>
            <a:pPr marL="0" marR="0" lvl="1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E" sz="140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</a:rPr>
              <a:t>The structure ensures quality outcomes, accountability, and positive experiences for both graduates and businesses.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813E80-BD45-DCDC-8C31-4EDB4BB30A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917" y="2686801"/>
            <a:ext cx="3917447" cy="298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96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9DE"/>
            </a:gs>
            <a:gs pos="74000">
              <a:srgbClr val="00B050"/>
            </a:gs>
            <a:gs pos="83000">
              <a:srgbClr val="00B050"/>
            </a:gs>
            <a:gs pos="100000">
              <a:srgbClr val="9ADB3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7E73FA-3706-AE2C-69AF-8CB57D321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972A5DB-288A-3D23-8841-EBEBEF868E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6503" y="6151499"/>
            <a:ext cx="1097289" cy="3402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66A0006-ADF1-F0C8-7B71-F1649DC117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1643" y="6134487"/>
            <a:ext cx="1071769" cy="3742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88B05B3-327A-A98E-89FA-086B34CF3A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4626" y="6172764"/>
            <a:ext cx="1326954" cy="297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69F0A5-29F7-C383-BDCC-32AAF19D61FB}"/>
              </a:ext>
            </a:extLst>
          </p:cNvPr>
          <p:cNvSpPr txBox="1"/>
          <p:nvPr/>
        </p:nvSpPr>
        <p:spPr>
          <a:xfrm>
            <a:off x="6613412" y="6223386"/>
            <a:ext cx="22569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6B87DC-FF57-A4CD-2A6B-934AEC8AB7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17" y="5718420"/>
            <a:ext cx="2065983" cy="1206737"/>
          </a:xfrm>
          <a:prstGeom prst="rect">
            <a:avLst/>
          </a:prstGeom>
        </p:spPr>
      </p:pic>
      <p:pic>
        <p:nvPicPr>
          <p:cNvPr id="9" name="object 24">
            <a:extLst>
              <a:ext uri="{FF2B5EF4-FFF2-40B4-BE49-F238E27FC236}">
                <a16:creationId xmlns:a16="http://schemas.microsoft.com/office/drawing/2014/main" id="{6DE0D841-6A29-125D-27E6-A63A9A83B96A}"/>
              </a:ext>
            </a:extLst>
          </p:cNvPr>
          <p:cNvPicPr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373626" y="275402"/>
            <a:ext cx="2694039" cy="8615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04680A-975D-FD23-42AB-5A2E08FF268B}"/>
              </a:ext>
            </a:extLst>
          </p:cNvPr>
          <p:cNvSpPr txBox="1">
            <a:spLocks/>
          </p:cNvSpPr>
          <p:nvPr/>
        </p:nvSpPr>
        <p:spPr>
          <a:xfrm>
            <a:off x="527917" y="1364417"/>
            <a:ext cx="4274130" cy="12694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all" spc="60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venir Next LT Pro"/>
                <a:ea typeface="+mj-ea"/>
                <a:cs typeface="+mj-cs"/>
              </a:rPr>
              <a:t>Application Process</a:t>
            </a:r>
          </a:p>
        </p:txBody>
      </p:sp>
      <p:pic>
        <p:nvPicPr>
          <p:cNvPr id="8" name="Content Placeholder 4" descr="Sales team discussing about the sales revenue of last period">
            <a:extLst>
              <a:ext uri="{FF2B5EF4-FFF2-40B4-BE49-F238E27FC236}">
                <a16:creationId xmlns:a16="http://schemas.microsoft.com/office/drawing/2014/main" id="{57F456FF-148B-420A-BD67-BC364BD3829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9365" r="8655" b="-2"/>
          <a:stretch>
            <a:fillRect/>
          </a:stretch>
        </p:blipFill>
        <p:spPr>
          <a:xfrm>
            <a:off x="527917" y="2487561"/>
            <a:ext cx="2234319" cy="2072031"/>
          </a:xfrm>
          <a:prstGeom prst="rect">
            <a:avLst/>
          </a:prstGeom>
          <a:blipFill>
            <a:blip r:embed="rId10" cstate="print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473" r="-32473"/>
            </a:stretch>
          </a:blipFill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E4CA847-F93A-0FE9-6F1C-8FBFF7EF7A54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802047" y="695507"/>
            <a:ext cx="6733649" cy="5477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2500"/>
              </a:spcBef>
              <a:buNone/>
            </a:pPr>
            <a:r>
              <a:rPr lang="en-IE" sz="1600" b="1" dirty="0">
                <a:solidFill>
                  <a:sysClr val="window" lastClr="FFFFFF"/>
                </a:solidFill>
                <a:latin typeface="Avenir Next LT Pro"/>
              </a:rPr>
              <a:t>Applications are made through Enterprise Ireland</a:t>
            </a:r>
          </a:p>
          <a:p>
            <a:pPr marL="0" lvl="0" indent="0">
              <a:spcBef>
                <a:spcPts val="2500"/>
              </a:spcBef>
              <a:buNone/>
            </a:pPr>
            <a:r>
              <a:rPr lang="en-IE" b="1" dirty="0">
                <a:solidFill>
                  <a:sysClr val="window" lastClr="FFFFFF"/>
                </a:solidFill>
                <a:latin typeface="Avenir Next LT Pro"/>
              </a:rPr>
              <a:t> </a:t>
            </a:r>
            <a:r>
              <a:rPr lang="en-IE" sz="3200" b="1" dirty="0">
                <a:solidFill>
                  <a:sysClr val="window" lastClr="FFFFFF"/>
                </a:solidFill>
                <a:latin typeface="Avenir Next LT Pro"/>
              </a:rPr>
              <a:t>📝</a:t>
            </a:r>
            <a:r>
              <a:rPr lang="en-IE" sz="2400" i="1" dirty="0">
                <a:solidFill>
                  <a:sysClr val="window" lastClr="FFFFFF"/>
                </a:solidFill>
                <a:latin typeface="Avenir Next LT Pro"/>
              </a:rPr>
              <a:t>next steps…</a:t>
            </a:r>
          </a:p>
          <a:p>
            <a:pPr lvl="0">
              <a:spcBef>
                <a:spcPts val="2500"/>
              </a:spcBef>
              <a:buFont typeface="Wingdings" panose="05000000000000000000" pitchFamily="2" charset="2"/>
              <a:buChar char="ü"/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Define your graduate project</a:t>
            </a:r>
          </a:p>
          <a:p>
            <a:pPr lvl="0">
              <a:spcBef>
                <a:spcPts val="2500"/>
              </a:spcBef>
              <a:buFont typeface="Wingdings" panose="05000000000000000000" pitchFamily="2" charset="2"/>
              <a:buChar char="ü"/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Confirm eligibility</a:t>
            </a:r>
          </a:p>
          <a:p>
            <a:pPr lvl="0">
              <a:spcBef>
                <a:spcPts val="2500"/>
              </a:spcBef>
              <a:buFont typeface="Wingdings" panose="05000000000000000000" pitchFamily="2" charset="2"/>
              <a:buChar char="ü"/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Submit application online</a:t>
            </a:r>
          </a:p>
          <a:p>
            <a:pPr lvl="0">
              <a:spcBef>
                <a:spcPts val="2500"/>
              </a:spcBef>
              <a:buFont typeface="Wingdings" panose="05000000000000000000" pitchFamily="2" charset="2"/>
              <a:buChar char="ü"/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Recruit your graduate – flexible timing once approved</a:t>
            </a:r>
          </a:p>
          <a:p>
            <a:pPr marL="0" lvl="0" indent="0">
              <a:spcBef>
                <a:spcPts val="2500"/>
              </a:spcBef>
              <a:buNone/>
            </a:pPr>
            <a:r>
              <a:rPr lang="en-IE" dirty="0">
                <a:solidFill>
                  <a:sysClr val="window" lastClr="FFFFFF"/>
                </a:solidFill>
                <a:latin typeface="Avenir Next LT Pro"/>
              </a:rPr>
              <a:t>(Application link to be inserted here)</a:t>
            </a:r>
          </a:p>
        </p:txBody>
      </p:sp>
    </p:spTree>
    <p:extLst>
      <p:ext uri="{BB962C8B-B14F-4D97-AF65-F5344CB8AC3E}">
        <p14:creationId xmlns:p14="http://schemas.microsoft.com/office/powerpoint/2010/main" val="32738667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9DE"/>
            </a:gs>
            <a:gs pos="74000">
              <a:srgbClr val="00B050"/>
            </a:gs>
            <a:gs pos="83000">
              <a:srgbClr val="00B050"/>
            </a:gs>
            <a:gs pos="100000">
              <a:srgbClr val="9ADB33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37806-194C-60DA-9F67-94D4AE2C2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11BADF3A-C005-62FB-2A1F-A71948B0DA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6503" y="6151499"/>
            <a:ext cx="1097289" cy="34024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5E7517D-49C2-742A-8229-E9246F1FA2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1643" y="6134487"/>
            <a:ext cx="1071769" cy="37426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A5E2FBD-BBB4-B48A-09C8-4385E0ACA9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4626" y="6172764"/>
            <a:ext cx="1326954" cy="297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6B6EF6-4473-E3D7-E452-606608EC5878}"/>
              </a:ext>
            </a:extLst>
          </p:cNvPr>
          <p:cNvSpPr txBox="1"/>
          <p:nvPr/>
        </p:nvSpPr>
        <p:spPr>
          <a:xfrm>
            <a:off x="6613412" y="6223386"/>
            <a:ext cx="22569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supported by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805878-168C-B355-9205-34E371975E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917" y="5718420"/>
            <a:ext cx="2065983" cy="1206737"/>
          </a:xfrm>
          <a:prstGeom prst="rect">
            <a:avLst/>
          </a:prstGeom>
        </p:spPr>
      </p:pic>
      <p:pic>
        <p:nvPicPr>
          <p:cNvPr id="9" name="object 24">
            <a:extLst>
              <a:ext uri="{FF2B5EF4-FFF2-40B4-BE49-F238E27FC236}">
                <a16:creationId xmlns:a16="http://schemas.microsoft.com/office/drawing/2014/main" id="{18510EFE-058F-F5C6-9BCE-1BF495FECEA4}"/>
              </a:ext>
            </a:extLst>
          </p:cNvPr>
          <p:cNvPicPr/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373626" y="275402"/>
            <a:ext cx="2694039" cy="8615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1934D5-8E7C-DFC3-DF06-2B8805F53A4B}"/>
              </a:ext>
            </a:extLst>
          </p:cNvPr>
          <p:cNvSpPr txBox="1"/>
          <p:nvPr/>
        </p:nvSpPr>
        <p:spPr>
          <a:xfrm>
            <a:off x="940172" y="1317215"/>
            <a:ext cx="1027471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4000" dirty="0"/>
              <a:t>Thank you.  </a:t>
            </a:r>
          </a:p>
          <a:p>
            <a:r>
              <a:rPr lang="en-IE" sz="4000" dirty="0"/>
              <a:t>Any Questions?</a:t>
            </a:r>
          </a:p>
          <a:p>
            <a:endParaRPr lang="en-IE" sz="4000" dirty="0"/>
          </a:p>
          <a:p>
            <a:r>
              <a:rPr lang="en-IE" sz="3600" dirty="0"/>
              <a:t>Local Enterprise Office South Cork</a:t>
            </a:r>
          </a:p>
          <a:p>
            <a:r>
              <a:rPr lang="en-IE" sz="3600" dirty="0"/>
              <a:t>📧 </a:t>
            </a:r>
            <a:r>
              <a:rPr lang="en-IE" sz="3600" dirty="0">
                <a:hlinkClick r:id="rId9"/>
              </a:rPr>
              <a:t>southcork@leo.corkcoco.ie</a:t>
            </a:r>
            <a:endParaRPr lang="en-IE" sz="3600" dirty="0"/>
          </a:p>
          <a:p>
            <a:r>
              <a:rPr lang="en-IE" sz="3600" dirty="0"/>
              <a:t>📞 021 428 5200</a:t>
            </a:r>
          </a:p>
          <a:p>
            <a:r>
              <a:rPr lang="en-IE" sz="3600" dirty="0"/>
              <a:t>🌐 localenterprise.ie/</a:t>
            </a:r>
            <a:r>
              <a:rPr lang="en-IE" sz="3600" dirty="0" err="1"/>
              <a:t>southcork</a:t>
            </a:r>
            <a:endParaRPr lang="en-IE" sz="3600" dirty="0"/>
          </a:p>
        </p:txBody>
      </p:sp>
    </p:spTree>
    <p:extLst>
      <p:ext uri="{BB962C8B-B14F-4D97-AF65-F5344CB8AC3E}">
        <p14:creationId xmlns:p14="http://schemas.microsoft.com/office/powerpoint/2010/main" val="4293230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theme/theme1.xml><?xml version="1.0" encoding="utf-8"?>
<a:theme xmlns:a="http://schemas.openxmlformats.org/drawingml/2006/main" name="Northern lights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13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thern Lights_win32_LW_v8" id="{3A4E34A6-668B-44CB-918B-D16B4D66424F}" vid="{9B1B68C5-1665-4FCB-8595-B203B3662C88}"/>
    </a:ext>
  </a:extLst>
</a:theme>
</file>

<file path=ppt/theme/theme2.xml><?xml version="1.0" encoding="utf-8"?>
<a:theme xmlns:a="http://schemas.openxmlformats.org/drawingml/2006/main" name="1_Office Theme">
  <a:themeElements>
    <a:clrScheme name="Custom 4">
      <a:dk1>
        <a:srgbClr val="000000"/>
      </a:dk1>
      <a:lt1>
        <a:srgbClr val="FFFFFF"/>
      </a:lt1>
      <a:dk2>
        <a:srgbClr val="8A005A"/>
      </a:dk2>
      <a:lt2>
        <a:srgbClr val="DF5FB5"/>
      </a:lt2>
      <a:accent1>
        <a:srgbClr val="54075B"/>
      </a:accent1>
      <a:accent2>
        <a:srgbClr val="0193D0"/>
      </a:accent2>
      <a:accent3>
        <a:srgbClr val="8CC53F"/>
      </a:accent3>
      <a:accent4>
        <a:srgbClr val="413F42"/>
      </a:accent4>
      <a:accent5>
        <a:srgbClr val="716F73"/>
      </a:accent5>
      <a:accent6>
        <a:srgbClr val="A1A0A4"/>
      </a:accent6>
      <a:hlink>
        <a:srgbClr val="ACAFB2"/>
      </a:hlink>
      <a:folHlink>
        <a:srgbClr val="D7D9DA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">
    <a:dk1>
      <a:srgbClr val="000000"/>
    </a:dk1>
    <a:lt1>
      <a:srgbClr val="FFFFFF"/>
    </a:lt1>
    <a:dk2>
      <a:srgbClr val="8A005A"/>
    </a:dk2>
    <a:lt2>
      <a:srgbClr val="DF5FB5"/>
    </a:lt2>
    <a:accent1>
      <a:srgbClr val="54075B"/>
    </a:accent1>
    <a:accent2>
      <a:srgbClr val="0193D0"/>
    </a:accent2>
    <a:accent3>
      <a:srgbClr val="8CC53F"/>
    </a:accent3>
    <a:accent4>
      <a:srgbClr val="413F42"/>
    </a:accent4>
    <a:accent5>
      <a:srgbClr val="716F73"/>
    </a:accent5>
    <a:accent6>
      <a:srgbClr val="A1A0A4"/>
    </a:accent6>
    <a:hlink>
      <a:srgbClr val="ACAFB2"/>
    </a:hlink>
    <a:folHlink>
      <a:srgbClr val="D7D9DA"/>
    </a:folHlink>
  </a:clrScheme>
</a:themeOverride>
</file>

<file path=ppt/theme/themeOverride2.xml><?xml version="1.0" encoding="utf-8"?>
<a:themeOverride xmlns:a="http://schemas.openxmlformats.org/drawingml/2006/main">
  <a:clrScheme name="Custom 4">
    <a:dk1>
      <a:srgbClr val="000000"/>
    </a:dk1>
    <a:lt1>
      <a:srgbClr val="FFFFFF"/>
    </a:lt1>
    <a:dk2>
      <a:srgbClr val="8A005A"/>
    </a:dk2>
    <a:lt2>
      <a:srgbClr val="DF5FB5"/>
    </a:lt2>
    <a:accent1>
      <a:srgbClr val="54075B"/>
    </a:accent1>
    <a:accent2>
      <a:srgbClr val="0193D0"/>
    </a:accent2>
    <a:accent3>
      <a:srgbClr val="8CC53F"/>
    </a:accent3>
    <a:accent4>
      <a:srgbClr val="413F42"/>
    </a:accent4>
    <a:accent5>
      <a:srgbClr val="716F73"/>
    </a:accent5>
    <a:accent6>
      <a:srgbClr val="A1A0A4"/>
    </a:accent6>
    <a:hlink>
      <a:srgbClr val="ACAFB2"/>
    </a:hlink>
    <a:folHlink>
      <a:srgbClr val="D7D9DA"/>
    </a:folHlink>
  </a:clrScheme>
</a:themeOverride>
</file>

<file path=ppt/theme/themeOverride3.xml><?xml version="1.0" encoding="utf-8"?>
<a:themeOverride xmlns:a="http://schemas.openxmlformats.org/drawingml/2006/main">
  <a:clrScheme name="Custom 4">
    <a:dk1>
      <a:srgbClr val="000000"/>
    </a:dk1>
    <a:lt1>
      <a:srgbClr val="FFFFFF"/>
    </a:lt1>
    <a:dk2>
      <a:srgbClr val="8A005A"/>
    </a:dk2>
    <a:lt2>
      <a:srgbClr val="DF5FB5"/>
    </a:lt2>
    <a:accent1>
      <a:srgbClr val="54075B"/>
    </a:accent1>
    <a:accent2>
      <a:srgbClr val="0193D0"/>
    </a:accent2>
    <a:accent3>
      <a:srgbClr val="8CC53F"/>
    </a:accent3>
    <a:accent4>
      <a:srgbClr val="413F42"/>
    </a:accent4>
    <a:accent5>
      <a:srgbClr val="716F73"/>
    </a:accent5>
    <a:accent6>
      <a:srgbClr val="A1A0A4"/>
    </a:accent6>
    <a:hlink>
      <a:srgbClr val="ACAFB2"/>
    </a:hlink>
    <a:folHlink>
      <a:srgbClr val="D7D9DA"/>
    </a:folHlink>
  </a:clrScheme>
</a:themeOverride>
</file>

<file path=ppt/theme/themeOverride4.xml><?xml version="1.0" encoding="utf-8"?>
<a:themeOverride xmlns:a="http://schemas.openxmlformats.org/drawingml/2006/main">
  <a:clrScheme name="Custom 4">
    <a:dk1>
      <a:srgbClr val="000000"/>
    </a:dk1>
    <a:lt1>
      <a:srgbClr val="FFFFFF"/>
    </a:lt1>
    <a:dk2>
      <a:srgbClr val="8A005A"/>
    </a:dk2>
    <a:lt2>
      <a:srgbClr val="DF5FB5"/>
    </a:lt2>
    <a:accent1>
      <a:srgbClr val="54075B"/>
    </a:accent1>
    <a:accent2>
      <a:srgbClr val="0193D0"/>
    </a:accent2>
    <a:accent3>
      <a:srgbClr val="8CC53F"/>
    </a:accent3>
    <a:accent4>
      <a:srgbClr val="413F42"/>
    </a:accent4>
    <a:accent5>
      <a:srgbClr val="716F73"/>
    </a:accent5>
    <a:accent6>
      <a:srgbClr val="A1A0A4"/>
    </a:accent6>
    <a:hlink>
      <a:srgbClr val="ACAFB2"/>
    </a:hlink>
    <a:folHlink>
      <a:srgbClr val="D7D9DA"/>
    </a:folHlink>
  </a:clrScheme>
</a:themeOverride>
</file>

<file path=ppt/theme/themeOverride5.xml><?xml version="1.0" encoding="utf-8"?>
<a:themeOverride xmlns:a="http://schemas.openxmlformats.org/drawingml/2006/main">
  <a:clrScheme name="Custom 4">
    <a:dk1>
      <a:srgbClr val="000000"/>
    </a:dk1>
    <a:lt1>
      <a:srgbClr val="FFFFFF"/>
    </a:lt1>
    <a:dk2>
      <a:srgbClr val="8A005A"/>
    </a:dk2>
    <a:lt2>
      <a:srgbClr val="DF5FB5"/>
    </a:lt2>
    <a:accent1>
      <a:srgbClr val="54075B"/>
    </a:accent1>
    <a:accent2>
      <a:srgbClr val="0193D0"/>
    </a:accent2>
    <a:accent3>
      <a:srgbClr val="8CC53F"/>
    </a:accent3>
    <a:accent4>
      <a:srgbClr val="413F42"/>
    </a:accent4>
    <a:accent5>
      <a:srgbClr val="716F73"/>
    </a:accent5>
    <a:accent6>
      <a:srgbClr val="A1A0A4"/>
    </a:accent6>
    <a:hlink>
      <a:srgbClr val="ACAFB2"/>
    </a:hlink>
    <a:folHlink>
      <a:srgbClr val="D7D9DA"/>
    </a:folHlink>
  </a:clrScheme>
</a:themeOverride>
</file>

<file path=ppt/theme/themeOverride6.xml><?xml version="1.0" encoding="utf-8"?>
<a:themeOverride xmlns:a="http://schemas.openxmlformats.org/drawingml/2006/main">
  <a:clrScheme name="Custom 4">
    <a:dk1>
      <a:srgbClr val="000000"/>
    </a:dk1>
    <a:lt1>
      <a:srgbClr val="FFFFFF"/>
    </a:lt1>
    <a:dk2>
      <a:srgbClr val="8A005A"/>
    </a:dk2>
    <a:lt2>
      <a:srgbClr val="DF5FB5"/>
    </a:lt2>
    <a:accent1>
      <a:srgbClr val="54075B"/>
    </a:accent1>
    <a:accent2>
      <a:srgbClr val="0193D0"/>
    </a:accent2>
    <a:accent3>
      <a:srgbClr val="8CC53F"/>
    </a:accent3>
    <a:accent4>
      <a:srgbClr val="413F42"/>
    </a:accent4>
    <a:accent5>
      <a:srgbClr val="716F73"/>
    </a:accent5>
    <a:accent6>
      <a:srgbClr val="A1A0A4"/>
    </a:accent6>
    <a:hlink>
      <a:srgbClr val="ACAFB2"/>
    </a:hlink>
    <a:folHlink>
      <a:srgbClr val="D7D9DA"/>
    </a:folHlink>
  </a:clrScheme>
</a:themeOverride>
</file>

<file path=ppt/theme/themeOverride7.xml><?xml version="1.0" encoding="utf-8"?>
<a:themeOverride xmlns:a="http://schemas.openxmlformats.org/drawingml/2006/main">
  <a:clrScheme name="Custom 4">
    <a:dk1>
      <a:srgbClr val="000000"/>
    </a:dk1>
    <a:lt1>
      <a:srgbClr val="FFFFFF"/>
    </a:lt1>
    <a:dk2>
      <a:srgbClr val="8A005A"/>
    </a:dk2>
    <a:lt2>
      <a:srgbClr val="DF5FB5"/>
    </a:lt2>
    <a:accent1>
      <a:srgbClr val="54075B"/>
    </a:accent1>
    <a:accent2>
      <a:srgbClr val="0193D0"/>
    </a:accent2>
    <a:accent3>
      <a:srgbClr val="8CC53F"/>
    </a:accent3>
    <a:accent4>
      <a:srgbClr val="413F42"/>
    </a:accent4>
    <a:accent5>
      <a:srgbClr val="716F73"/>
    </a:accent5>
    <a:accent6>
      <a:srgbClr val="A1A0A4"/>
    </a:accent6>
    <a:hlink>
      <a:srgbClr val="ACAFB2"/>
    </a:hlink>
    <a:folHlink>
      <a:srgbClr val="D7D9DA"/>
    </a:folHlink>
  </a:clrScheme>
</a:themeOverride>
</file>

<file path=ppt/theme/themeOverride8.xml><?xml version="1.0" encoding="utf-8"?>
<a:themeOverride xmlns:a="http://schemas.openxmlformats.org/drawingml/2006/main">
  <a:clrScheme name="Custom 4">
    <a:dk1>
      <a:srgbClr val="000000"/>
    </a:dk1>
    <a:lt1>
      <a:srgbClr val="FFFFFF"/>
    </a:lt1>
    <a:dk2>
      <a:srgbClr val="8A005A"/>
    </a:dk2>
    <a:lt2>
      <a:srgbClr val="DF5FB5"/>
    </a:lt2>
    <a:accent1>
      <a:srgbClr val="54075B"/>
    </a:accent1>
    <a:accent2>
      <a:srgbClr val="0193D0"/>
    </a:accent2>
    <a:accent3>
      <a:srgbClr val="8CC53F"/>
    </a:accent3>
    <a:accent4>
      <a:srgbClr val="413F42"/>
    </a:accent4>
    <a:accent5>
      <a:srgbClr val="716F73"/>
    </a:accent5>
    <a:accent6>
      <a:srgbClr val="A1A0A4"/>
    </a:accent6>
    <a:hlink>
      <a:srgbClr val="ACAFB2"/>
    </a:hlink>
    <a:folHlink>
      <a:srgbClr val="D7D9DA"/>
    </a:folHlink>
  </a:clrScheme>
</a:themeOverride>
</file>

<file path=ppt/theme/themeOverride9.xml><?xml version="1.0" encoding="utf-8"?>
<a:themeOverride xmlns:a="http://schemas.openxmlformats.org/drawingml/2006/main">
  <a:clrScheme name="Custom 4">
    <a:dk1>
      <a:srgbClr val="000000"/>
    </a:dk1>
    <a:lt1>
      <a:srgbClr val="FFFFFF"/>
    </a:lt1>
    <a:dk2>
      <a:srgbClr val="8A005A"/>
    </a:dk2>
    <a:lt2>
      <a:srgbClr val="DF5FB5"/>
    </a:lt2>
    <a:accent1>
      <a:srgbClr val="54075B"/>
    </a:accent1>
    <a:accent2>
      <a:srgbClr val="0193D0"/>
    </a:accent2>
    <a:accent3>
      <a:srgbClr val="8CC53F"/>
    </a:accent3>
    <a:accent4>
      <a:srgbClr val="413F42"/>
    </a:accent4>
    <a:accent5>
      <a:srgbClr val="716F73"/>
    </a:accent5>
    <a:accent6>
      <a:srgbClr val="A1A0A4"/>
    </a:accent6>
    <a:hlink>
      <a:srgbClr val="ACAFB2"/>
    </a:hlink>
    <a:folHlink>
      <a:srgbClr val="D7D9DA"/>
    </a:folHlink>
  </a:clrScheme>
</a:themeOverride>
</file>

<file path=ppt/theme/themeOverride10.xml><?xml version="1.0" encoding="utf-8"?>
<a:themeOverride xmlns:a="http://schemas.openxmlformats.org/drawingml/2006/main">
  <a:clrScheme name="Custom 4">
    <a:dk1>
      <a:srgbClr val="000000"/>
    </a:dk1>
    <a:lt1>
      <a:srgbClr val="FFFFFF"/>
    </a:lt1>
    <a:dk2>
      <a:srgbClr val="8A005A"/>
    </a:dk2>
    <a:lt2>
      <a:srgbClr val="DF5FB5"/>
    </a:lt2>
    <a:accent1>
      <a:srgbClr val="54075B"/>
    </a:accent1>
    <a:accent2>
      <a:srgbClr val="0193D0"/>
    </a:accent2>
    <a:accent3>
      <a:srgbClr val="8CC53F"/>
    </a:accent3>
    <a:accent4>
      <a:srgbClr val="413F42"/>
    </a:accent4>
    <a:accent5>
      <a:srgbClr val="716F73"/>
    </a:accent5>
    <a:accent6>
      <a:srgbClr val="A1A0A4"/>
    </a:accent6>
    <a:hlink>
      <a:srgbClr val="ACAFB2"/>
    </a:hlink>
    <a:folHlink>
      <a:srgbClr val="D7D9D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557d92-0054-47a2-ae2c-6942b7de6327" xsi:nil="true"/>
    <lcf76f155ced4ddcb4097134ff3c332f xmlns="a6732167-bff8-4a89-b10b-6b352b65e00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80619AFA9C1544B1B323950AB0179A" ma:contentTypeVersion="13" ma:contentTypeDescription="Create a new document." ma:contentTypeScope="" ma:versionID="3c31e5bdfe2e2da761244823b592b4b4">
  <xsd:schema xmlns:xsd="http://www.w3.org/2001/XMLSchema" xmlns:xs="http://www.w3.org/2001/XMLSchema" xmlns:p="http://schemas.microsoft.com/office/2006/metadata/properties" xmlns:ns2="a6732167-bff8-4a89-b10b-6b352b65e00f" xmlns:ns3="a0557d92-0054-47a2-ae2c-6942b7de6327" targetNamespace="http://schemas.microsoft.com/office/2006/metadata/properties" ma:root="true" ma:fieldsID="a0771712984e4505f17c46f5064334c5" ns2:_="" ns3:_="">
    <xsd:import namespace="a6732167-bff8-4a89-b10b-6b352b65e00f"/>
    <xsd:import namespace="a0557d92-0054-47a2-ae2c-6942b7de63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732167-bff8-4a89-b10b-6b352b65e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2a7b14a-1506-44c9-8e39-f9f5727aff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557d92-0054-47a2-ae2c-6942b7de632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b342bd3-abd8-478a-8c7c-d4c4b1fdda9f}" ma:internalName="TaxCatchAll" ma:showField="CatchAllData" ma:web="a0557d92-0054-47a2-ae2c-6942b7de63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4A78AF-7537-40A2-9939-EA968FAF42ED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a6732167-bff8-4a89-b10b-6b352b65e00f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elements/1.1/"/>
    <ds:schemaRef ds:uri="a0557d92-0054-47a2-ae2c-6942b7de6327"/>
  </ds:schemaRefs>
</ds:datastoreItem>
</file>

<file path=customXml/itemProps2.xml><?xml version="1.0" encoding="utf-8"?>
<ds:datastoreItem xmlns:ds="http://schemas.openxmlformats.org/officeDocument/2006/customXml" ds:itemID="{C9FD4241-50D6-4D6C-B17E-2F95B5646B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732167-bff8-4a89-b10b-6b352b65e00f"/>
    <ds:schemaRef ds:uri="a0557d92-0054-47a2-ae2c-6942b7de63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5D8AB0-A3A3-4E53-84C1-E2896903E1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664</Words>
  <Application>Microsoft Office PowerPoint</Application>
  <PresentationFormat>Widescreen</PresentationFormat>
  <Paragraphs>139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Avenir Next LT Pro</vt:lpstr>
      <vt:lpstr>Calibri</vt:lpstr>
      <vt:lpstr>Wingdings</vt:lpstr>
      <vt:lpstr>Northern lights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Marion.Guiry@LEO.CORKCOCO.IE</dc:creator>
  <cp:lastModifiedBy>Ciara McGee</cp:lastModifiedBy>
  <cp:revision>4</cp:revision>
  <dcterms:modified xsi:type="dcterms:W3CDTF">2026-11-03T15:32:26Z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0x010100C580619AFA9C1544B1B323950AB0179A</vt:lpwstr>
  </property>
  <property fmtid="{D5CDD505-2E9C-101B-9397-08002B2CF9AE}" pid="3" name="MediaServiceImageTags">
    <vt:lpwstr/>
  </property>
</Properties>
</file>