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2" r:id="rId3"/>
    <p:sldId id="293" r:id="rId4"/>
    <p:sldId id="291" r:id="rId5"/>
    <p:sldId id="273" r:id="rId6"/>
    <p:sldId id="270" r:id="rId7"/>
    <p:sldId id="299" r:id="rId8"/>
    <p:sldId id="298" r:id="rId9"/>
    <p:sldId id="294" r:id="rId10"/>
    <p:sldId id="279" r:id="rId11"/>
    <p:sldId id="295" r:id="rId12"/>
    <p:sldId id="296" r:id="rId13"/>
    <p:sldId id="297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A113-1120-43E5-8EFA-CB78CB2EB35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27C18-9EBF-497E-AF4B-B5A974469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http://vimeo.com/78344447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75% Success</a:t>
            </a:r>
            <a:r>
              <a:rPr lang="en-IE" baseline="0" dirty="0" smtClean="0"/>
              <a:t> Rate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5CEF1-6B3A-4040-8BB7-223F2D9CE2ED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75% Success</a:t>
            </a:r>
            <a:r>
              <a:rPr lang="en-IE" baseline="0" dirty="0" smtClean="0"/>
              <a:t> Rate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75% Success</a:t>
            </a:r>
            <a:r>
              <a:rPr lang="en-IE" baseline="0" dirty="0" smtClean="0"/>
              <a:t> Rate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www.indiegogo.com/explore?utf8=%E2%9C%93&amp;filter_city=&amp;filter_country=CTRY_IE&amp;filter_quick=popular_all&amp;filter_title=&amp;filter_category=Music&amp;fetch_count=12&amp;scroll_top=380&amp;commit=Submit&amp;filter_percent_funded=&amp;filter_status=&amp;filter_funding=</a:t>
            </a:r>
          </a:p>
          <a:p>
            <a:r>
              <a:rPr lang="en-GB" dirty="0" smtClean="0"/>
              <a:t>https://www.kickstarter.com/discover/advanced?category_id=14&amp;woe_id=23424803&amp;sort=most_funded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“Non-profit organisations show up strongly as the primary driver of success [with crowdfunding] while other variables are never significant.” </a:t>
            </a:r>
            <a:r>
              <a:rPr lang="en-US" dirty="0" smtClean="0"/>
              <a:t>Lambert, T &amp; </a:t>
            </a:r>
            <a:r>
              <a:rPr lang="en-US" dirty="0" err="1" smtClean="0"/>
              <a:t>Schwienbacher</a:t>
            </a:r>
            <a:r>
              <a:rPr lang="en-US" dirty="0" smtClean="0"/>
              <a:t> A (2010) </a:t>
            </a:r>
            <a:endParaRPr lang="en-I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“Non-profit organisations show up strongly as the primary driver of success [with crowdfunding] while other variables are never significant.” </a:t>
            </a:r>
            <a:r>
              <a:rPr lang="en-US" dirty="0" smtClean="0"/>
              <a:t>Lambert, T &amp; </a:t>
            </a:r>
            <a:r>
              <a:rPr lang="en-US" dirty="0" err="1" smtClean="0"/>
              <a:t>Schwienbacher</a:t>
            </a:r>
            <a:r>
              <a:rPr lang="en-US" dirty="0" smtClean="0"/>
              <a:t> A (2010) </a:t>
            </a:r>
            <a:endParaRPr lang="en-I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“Non-profit organisations show up strongly as the primary driver of success [with crowdfunding] while other variables are never significant.” </a:t>
            </a:r>
            <a:r>
              <a:rPr lang="en-US" dirty="0" smtClean="0"/>
              <a:t>Lambert, T &amp; </a:t>
            </a:r>
            <a:r>
              <a:rPr lang="en-US" dirty="0" err="1" smtClean="0"/>
              <a:t>Schwienbacher</a:t>
            </a:r>
            <a:r>
              <a:rPr lang="en-US" dirty="0" smtClean="0"/>
              <a:t> A (2010) </a:t>
            </a:r>
            <a:endParaRPr lang="en-I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75% Success</a:t>
            </a:r>
            <a:r>
              <a:rPr lang="en-IE" baseline="0" dirty="0" smtClean="0"/>
              <a:t> Rate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75% Success</a:t>
            </a:r>
            <a:r>
              <a:rPr lang="en-IE" baseline="0" dirty="0" smtClean="0"/>
              <a:t> Rate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75% Success</a:t>
            </a:r>
            <a:r>
              <a:rPr lang="en-IE" baseline="0" dirty="0" smtClean="0"/>
              <a:t> Rate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75% Success</a:t>
            </a:r>
            <a:r>
              <a:rPr lang="en-IE" baseline="0" dirty="0" smtClean="0"/>
              <a:t> Rate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7C18-9EBF-497E-AF4B-B5A9744696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F55A-9F2B-480F-8A11-92344755E52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D45E-FCD2-4FFB-99AD-59ACEFFF0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fundit.ie/info/category/case-studie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undit.ie/info/category/crowdfunding-advice/" TargetMode="External"/><Relationship Id="rId5" Type="http://schemas.openxmlformats.org/officeDocument/2006/relationships/hyperlink" Target="http://www.fundit.ie/info/faq/" TargetMode="External"/><Relationship Id="rId4" Type="http://schemas.openxmlformats.org/officeDocument/2006/relationships/hyperlink" Target="http://www.fundit.ie/info/blo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fundit.ie/info/the-seven-deadly-sins-to-avoid-when-submitting-a-projec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71942"/>
            <a:ext cx="8534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200" b="1" dirty="0" err="1" smtClean="0"/>
              <a:t>Crowdfunding</a:t>
            </a:r>
            <a:endParaRPr lang="en-US" sz="3200" b="1" dirty="0" smtClean="0"/>
          </a:p>
          <a:p>
            <a:endParaRPr lang="en-IE" sz="2800" b="1" dirty="0" smtClean="0"/>
          </a:p>
          <a:p>
            <a:pPr algn="r"/>
            <a:r>
              <a:rPr lang="en-IE" sz="2800" b="1" dirty="0" smtClean="0"/>
              <a:t>Rowena Neville</a:t>
            </a:r>
          </a:p>
          <a:p>
            <a:pPr algn="r"/>
            <a:r>
              <a:rPr lang="en-IE" sz="2800" b="1" i="1" dirty="0" smtClean="0"/>
              <a:t>Director of Marketing, Business to Arts </a:t>
            </a:r>
            <a:r>
              <a:rPr lang="en-IE" sz="2800" b="1" dirty="0" smtClean="0"/>
              <a:t>| </a:t>
            </a:r>
            <a:r>
              <a:rPr lang="en-IE" sz="2800" b="1" i="1" dirty="0" smtClean="0"/>
              <a:t>Fund it</a:t>
            </a:r>
          </a:p>
          <a:p>
            <a:pPr algn="r"/>
            <a:r>
              <a:rPr lang="en-IE" sz="2800" b="1" dirty="0" smtClean="0"/>
              <a:t>@</a:t>
            </a:r>
            <a:r>
              <a:rPr lang="en-IE" sz="2800" b="1" dirty="0" err="1" smtClean="0"/>
              <a:t>rowenaneville</a:t>
            </a:r>
            <a:r>
              <a:rPr lang="en-IE" sz="2800" b="1" dirty="0" smtClean="0"/>
              <a:t> | @</a:t>
            </a:r>
            <a:r>
              <a:rPr lang="en-IE" sz="2800" b="1" dirty="0" err="1" smtClean="0"/>
              <a:t>businesstoarts</a:t>
            </a:r>
            <a:r>
              <a:rPr lang="en-IE" sz="2800" b="1" dirty="0" smtClean="0"/>
              <a:t> | @</a:t>
            </a:r>
            <a:r>
              <a:rPr lang="en-IE" sz="2800" b="1" dirty="0" err="1" smtClean="0"/>
              <a:t>fund_it</a:t>
            </a:r>
            <a:endParaRPr lang="en-US" sz="2800" b="1" dirty="0"/>
          </a:p>
        </p:txBody>
      </p:sp>
      <p:sp>
        <p:nvSpPr>
          <p:cNvPr id="25608" name="AutoShape 8" descr="data:image/jpeg;base64,/9j/4AAQSkZJRgABAQAAAQABAAD/2wCEAAkGBxITEhQUEhQVFhUXGB0WFhcYFh4cFxgbFhcdHhkeHh4YHSggGB4lHB8VITEhKykrLi4uHB8zODMsNygtLisBCgoKBQUFDgUFDisZExkrKysrKysrKysrKysrKysrKysrKysrKysrKysrKysrKysrKysrKysrKysrKysrKysrK//AABEIANEA8QMBIgACEQEDEQH/xAAcAAEAAgMBAQEAAAAAAAAAAAAABgcEBQgDAQL/xABLEAACAQMDAgMEAwwIAwcFAAABAgMABBEFEiEGMRMiQQcUUWEycYEIIzM1QlJUcpGxstEVFhc0c3STs5Kh4UOClKLBwtIlNlViZP/EABQBAQAAAAAAAAAAAAAAAAAAAAD/xAAUEQEAAAAAAAAAAAAAAAAAAAAA/9oADAMBAAIRAxEAPwCS+3hkisPGGVnLpFHIrlWUZLHGCM8Bv21+Os+mYbPSmuIpJbe5gjRvFSZwXkG0YbzYfc3Hb1rx9sqtPd6TZISPFnMjEAEqEKAMAwIOFMhwRjivx7TtIuLaBbya4N/DA6GS2uFVY2DOFDDwAgLAn8pWHPbjBCddCalNcafazTjEskYZuMZ+DY9Nww321vEcHsQfTj4jvUQ6m1VZNK97SRobcweMwXyyOrJlI1f/ALPcxVSQM44GDzUb6Quv6I0GOVl3Tyq86x5+kzjcCc9lWMIzH0wfUjIWorA9jnHBr8tKoIBIBPYZ5P2VXnspsbiPSZLj6V1dGW68x4Z3z4ecejYDf96o/wBFwadqZjW78aPVoXEkrOzLMzRtuO3d5dvpsAG0dgMZoLT6j0/3i2kh8Z4N4x4qNhl5HY/Pt9tZNlCIYURpGbw0VTJIRubaANzHgEn1qs/ajphu7/T7RpGcSy7zGMiOOCFQZCwB87uS2GPACgADJLY3tztw3u8cssjGedEhhjyAkageK20Z8aUsQBntlQBncWC3XcAZJAHxJwK/VU57VNHklt7WOZ394uZ44be3RvvMC+pYD8K4XAZycAny4AyZH151B7klnp9vKsUk+I/Gcj7zDGAGfnu5AwvxOfWgnviru27hu74zz+yvruAMkgAdyTgVVSdMx3F9ZNYQPFDauZJ711ZJLhhjyhnAefcc7nI28nB9D86z1aFdUaDWI3Ng6ILVvN4Af8tn2Y3NnIyc7QBwAxNBa6sCMg5B7EV+RKuduRuHJGef2VCtT0yTT9GlTSS0jKpeEk+IwWR9zbMfSwhO3vnA7+uo6As9HvZIbu08SO7gyZkaRjKxZCreLvJ8QZOdw9fX0oLPqOWnVQk1KawSInwIlkll3eVWfBVMY5JBBzn0PwrcatbRSwyJOAYip8QEkAqOTkgg4qrPZD0jaXEUt9JAp8S5Z7YZbyRxt5PXnDBhzn6IoLdZgBknAHcmvkcgYZUgj4g5H/Kq36YP9MXl3Pc+e0tpTBbW5/BF15aV17O2MYzkDd8Rmv3rciWGs6etqqxpeCSO4iQYRtm3w5No4Dgk+bGSBigsetF1bqTxxpFB/ebhvBh9dmR55SPzY03P8yAPUVvCarvTtXu57qS+hsXuISDDaP48SDw1b744DnOZHAOfzVSg+ewm9Z9OaNyS8FxJGxJ5OSHyc/NiPsqxHcDkkAfP51VPsduHS/1e3kQxt4wnEZIYqXZtw3LweDH2r57a7Qn3YyvJIXuY47e3jO1cAAyFh/2kjN5QcgKGXAHmJC194zjIzjOPXFR6LqoPqb6ekZJjhE0ku7hNxGFxjkkMp7+vyrXaZ0JGJpru8leaa4hMUylsQojEFkQKAwUABRz6E9zUT9lHSNndLc3skClHuW91BLYSOJvL6888c/m0FvSSBRliAPiTgf8AOvoOeRVSdTapbHVZrbW4292YJ7izFhAOPvhOwjzFiBvP0cY8oPNkdM6NFZ20dvCztGgOwu244Ziw5+AzgfLFBtKUpQKUpQKUpQVVq9lqUus29/8A0dMYYIjGqG4tw+5g+WwJiv5WMZ9BWy6q0fUNWRbaSEWVrvDTF5EknkCnIVViLIozzkt3A445sOlBAvaZ01czadDZ2EasgkjV0Zwo8KMcckjgMEJxzxwDWu626PvprB1j2TXcxjifa3hxQwK27w4Q54XcqbiTub7FUWdSgg13aata2URtRFLOjx77dcLEsEaFTFEX5z9Al2OT5sY4Wsa20ebUL22vLix9ya2O4uZVaWY4wEwn5APOW59APMSLCpQVs+hajJrs9wEWKARJBHcEqWEfDP4a8+ctvG4jCgng8CttL09NPrQu50Hu9tAFtskHdK5O9sA5Ugccgfk47VM6/EsiqCzEKAMkk4AA9ST2oK96n0DUp9ZtriFYhbwwlUkkIIR5NwdggO5nwVxny8Dmvx1Zod5DqVjf28LXiwwmCRC6iXkMN+WwCTu5x8D2zxYlvOrqrowZWAZWByCD2II7ivSg0OjyX0ziW4QW0YB224ZZJGJGN0rjyqB3Cr9ZP5NQ95NWubd7HUNMSZmyvvHjIsB5O2TAyykcHyjdx2B4qzqUEEvbXUdOhsI7CL3uGGNoriMsqSPwux1LdsEPwM/SwQe4/XTXT7SX7alLa+5uYvC8ISBnkLEEySbPKDgAAck9z2FTmlBoOvbeeTTrqO2XdM8TIq5wSG4bBPrtLY+dan2c6RexW9utyFt0hj2JbowYsx+lJKw4yTkhBwMkkk42zWlBAumNNn0t7uMW8k9vNO1xDJEULAuoBjdXZSCNowwyD6kdq99G6duJ9QOpXyiMopitLcMGMSnOXdlJUyNluFJAB7nAqbUoIb7SW1CS3a2sLZ5DKNskwliQIjEhwu9wxcjjtgbu+eKkujRhYIlWJoVVQqxMVJQKMAHw2ZewHYms2lBVel6ZqMeuzX4sJRbzoI3Bmt96kKg3bVmIIBXtknBPrxW91fRJ7jW7SV4z7rawtIr5G1p3JXGM54G1hx3X51N6UGm6zinexukthumaJlQZAyWGOCeM4zj51G/Z3o1/FZwJMqWwhjKxwK24vI27MkzLxgkkiNfU5JJAAntKCrbhNUvrRrC+01GkK7PemmTwgQMCbC+bd67V79vKCcWLounLb28MCkssUaRAnuQihQT8+KzaUClKUClKUClKUFPzaap6jFpvn93Nv4nhC5mC7tp5GHyPqzipP1D01cWsTT6XcTrJGpf3eWV5oZgvJXErEoxGcFSPhx3Gkk/+7F/yn/tNWfdTrGju5ARVLMT2AUZJOfTGaDR9B9VR6lZpcINpyUkTOdjrjIz6jBBHyIrdi6j37N67xyU3Dd+zvVFdFahNZ6Bqd7ECviTYgPbG5kjLj04LHHzSpXP0TczWUMcIsonGyaO6UuZ9/DFy23JZ+cnPrQWcXHxH7aFx8RVVe1fRooHstTeGJzFMiXn3tSJEcBd7AjzFSMDPI3L8OJJBpNtd6pJcmGNhbIkSuUU75n2yFskZJjTwgp9N7fCgltxdRx48R1TPA3MBn6s96i/tXtUk0m73qG2xl1yPosvYj4Gor0bHPqBvbpobSfxJ5IR7xuLRxJgLGo2sEXBycdycmsq80G4senry3uJVlKRyeGV3YWMgbU83Jwd2PlgelBMehPxbZf5eL/bFbZL2IuUEiFx3UMCwx8s5qreqNXlg0LTY4XMZuRb27SLwyK8eWIPoSBj7TUl6r6OtBpkkUMSRGCIyQSIoDxvECwYMPNkkcnOTk0EykkCgsxAA5JJwAPmT2rz97j3BN67iMhdw3EfEDuapfq2/a+6Whup8mZSo3ZIDFZzEWIGA2QM8jgnipD1l7PLN7B54kMd1HF4yz72MhaNN3mZmJbOMZ7jgjtQTPq3RUu7fw3nlgUMHMkUmxht9CTxj/p8K3DuAMkgD4k8VSXtJmN105ZXU/mmBj82cZLKVYkDg7sA/uqRe26wRl0+Q7gwvI4wVdh5XJzwDjPAw3cehoLH96Tfs3rv77dw3fs71+5ZVUFmIVR3JOAPtNVV7UOnrW0FjcW0SxTC9iBlX6bBixbex5ck+pJNZ3tDBXVNMlusf0chfeW/BJOVcRtJngc+Hhj2w3zoLFt7hHG5GVh8VII/aK/N9dpFG8shCpGpdyfRVGSf2VV2m6Da3euS3FvEklosC75E/AtcBwRsZfK7AAZIyBznmpz19ZvNpt5HHku0D7QO5IXOPt7fbQRnpETawDe3TyJalittaxyMilUbBeVkIMhJGNudvB4Oa2vUXR4FvI2ntJb3KKWiMUrKrsOQjqW2OGIA8w4zWN7F9RSbSbcLjMW6Jx8GViefrBU/bU2mmVFZ3YKqgszMcKoAySSeAAOc0DxAMbiATwAT647fM96+Qzq4JRlYA4OCDgjuOPWqu9o2mJLrWkjdIBKJVcpIwyqoOF58m4FgWXBwe+QCP11rpcWk2Pg2AaL326jiZvEbyhwd2CeVG1SvHI3Ggs2K6jZiqurMv0gGBI+sDtX7llVQWYhQO5JwB9pqv77ou6Z7RoEsbVraQMrwh9xjGQ0Z8oyrZ5z/61m69ZWxu5DqEi3Ksqi2shE0jRgDDyeGm4uxJ/CbRtHGeaCaRyBgCpBB5BByD9orXaVrsFw0yxOG8GTwnPG3eFBIBzzjIB+eRUF9jFupt9Rg2sIlvJY1jYnKJgDbweD8cHvmtZ7JulLGVr55LeNmhvpFiJByioQVA59DQWPFoqLfPdePKXeIR+CZPvQCkeYJ8e3PzPxrbhx8R+2q40ayjj6lvNi432iu3JOWZ1yee3YcdqwrbTLfTeohiGNIryEtCwRQIpYwfECceQFQc477wPqC1Aw+IrzN1Hv2b1399m4bv2d6ri2jis9OvtVggjjmnEksJEa5SNiFhxgDCsAkpHxY57Vh2nR1xdaXEiLZq8qR3AuiXNx4rbX8QttzvPIzu4HHbigtmlVz/AFc6g/8AyUH+k1KBP0XqJ1MaitxaiQJ4Yj8KQpswRg+fJPPfj6q3Gp9NXd6nhXt0iwE+eK1iZDIAc7XkkdjtPqFC5+Nbg9UWOM++W2P8eP8A+VbG3uEkUNGyup7MpBB+0cUGs1Ppu3msnstgSBo/DCqB5AOVIz6ggMPmKjXTvTerwRLavewG3QbVlWJvegg7KpZtinHAJDY+eKntKDWa/oyXVpLbPnbJGUyTkg48rZPcg4OflWN0VoPuNnDb53Oq5kbk7pG5c5PJGScfICt5Sgr6Doy+s7u4m024hENy/iSQ3CMyq5zll2MD3J9R6A5wK2+t9OXU1hLa+8K8k+RLLIpCgMO0aIcIowAFyfUkkkkyqlBDpuihcaYlhdsp8NVWOWIEFTGoCvhvyu+R2waXei6lPamzmmgCsvhyXKBvFdOzYjPlR2XgtuI5JA7ATGlBWntc02O20B4IRtjj8FFHrgSr3PqT3J+Jrc/0Pf3VottcywJE6KsskIbxZE2jcoDeWIsOCfNxnAGeNp1b0tHqEfgzSzLEfpRxlAHIIKklkLcEehA+Oa2WlWJhj2GaSbHZpNm4DAAH3tFBA+Yz86CL9f8ARkl7Zx2du0UEKbcZViQIxhVUAgAY/dX3rPpm7vo7ZfEt4zDKk5O1yC8ZbAHI8uCPn3rddR9T2tiqtcybN52ooBLOfgAB8xz2rc0EN636Yu7+O3QSQR+FIk7Ha7ZdM8DkeXkfOtN1ZbXFzqdmltOI722iaaTK7rZUkymQrHJc5IHHb1GBVh3l9FEFMsiRhmCKXYLuZuyjJ5J+FarWulYLiZbjdLDcIpRZ4X2ybSc7TkFXHyYGgiOs6prdjJaNLJa3MU1wkDIkRR8yZ7c/AMc+mBkYzVl1ptP6cjjkWV3mnlUEJJO+4rnuVVQEQkcEhQccVuaCDDoeW1upLnS5khEpzNbSoWgc57rtIaM8ntnv6DiszWtH1C9iME0sFvC/E3gh5JJEyMoGfaIwwyCcE81LaUEM6k6Xuri/tbtJIFFqX8NGVyX8RQDuIPGMHGK2PV3TA1Gya3nYI5wwdBkJIvIIB5I7jHBwTyO9SKlBDtE0fVsJFd3kJiTGXhjYTyhcYDOx2oD6lVyeeRnNY69LX0Oo3V1az2+y6CbxNG7PGY1CjbsZd478Ej0HpkzmlBDOh+lLqxmut88ckE0zTj72RMXf84ghFHyC8n83tWP0v0lfWVzc+HcQe6zztcEGJjOCxyVB3BRxgZIb4gCp3Sgh1r01drqj35kgKvGITGFfIRWByDnlsD4Y5r39oPR66lFCm7Y0cyvu5B2E4lUEc8oTj5gVKqUGFf6XFNbvbuv3p4zEVHGFK44+GB2qGdOdLataRi0jvYDarkJI0LNcohJO1ctsz8C24D4YGKsClBof6rr+k3v/AIl6VvqUFTC0j/rWw2JhrTLDaME7QMkepxSGL3PqZLeyG2C4g8W5iTiNWxJ5tvZT5Yzxj6Xzr7cQ7+qXXcy5s8blOGHA5BIODU/0Ppm3tXkkjVmmlOZZpHLyvjsCzdgMDyjA4HFB56/1jY2Zxczqh4yArOVz23CNSUB+JxWy/pSDwRceLH4JUP4pYBNp7HceMdqr9poDp+oR6fC1xERO01zM4EbyFT4hDFS8zLgAELt4A3dyMroOJW6diVgGBt5cgjIPL+hoN2nX+mFoFF0ha4JWEYbzEOU/N8oLhgCcA44zWtf2paat1LA86KkSjMvJVnJOVXaDnaAMn4n5VgexfRrZtJtJWgiaTfI+9kUtuWZ1VskZBCgAH0Ar70rCp17VgVXASDAwMfQoJXc9XWEcixvcxK7LvCluQuzflvzBt5y2K89F6zsLqZoIJw0qjcUKOhIHqu9RvH1ZqKdW2kZ6g0omNDmOXOVHOxSVzxzg8j4V7dVoB1BpLAAM0c6sR3ICHAJ9QMn9poJlq2u29uVWVzvfJWNEeSRgO5CRKzkD1OMCvll1BaywG4SZPBXIZ2O0IR3Dh8FCOOCAagPT6S3GtasPepYJI/CRQqxMTEFOAPGjcqM4Y4wCWBOeKkum9IxWy3zGWSc3QLyrKI9uQrchY0UDPrx6Cg916+00mAC6Qm4YrCAGO8iQx/m+UFwwDHAOOCaydT6ts4HdJJG3RgGTZFJIIwRkeIYkYR8c+Yjjmoj7FtFtn0m1keCJn3ySb2RSwdJnVWBIyCAAAfSsLUDqGlTXl3bpHe2E0rzTLu++xNkiXn1CkFcc4C8gYJoM321TpJpts8ZDI9zAyMOQwYMQQfUEGpOnXWnG5FqLlDMW2hcNtLZxtD42Fs8Y3Zzx3qC+0q4t5tCsWt1KwNLbiNG7qgVlCnJOSAMdz27mtr7arSNLG3ZEVTFdQ+GVAGzkjAx2Hbj5UEk6yn037wmoNHnxVeBGLbjIGAUhU8xGWAPpzzxWdrHUlpavGlxMiPKyrGhPmYs20HA5C5/KPA+NQ321geFpx9ff4efsf/pX32wW6M+k7lVs6hChyAcqx5U57g/CgkOne0DTJ7j3aK7jaXOAAGCsfgrkbHP1E5rZ6tr1vbFFlZt752IkbySMF7kJErNgcZOMDIqF+2/SIW01pwgWeF4zA6jD7mkVdoK88g5x8QD6U6l0vUUuob+wMctwlssNzbO2Nys2/K5xglgfUfRHfkUE50fVobqPxIH3pkqeCpDL9JWVgGVh6ggGs6op7OuoYb2GWWOFoJRMRcRsc4lCqGOfqC+g5B4+MroFKUoFKUoFKUoFKUoFKUoFKUoIb/Z+nvXvnvd17zt2eJmL6OMY2+Ftx9lTEjPBr7SghWm+zmGFJIFubr3WQsTbbwIxv7gMqiTb/wDruwfXOTnL0XopbazNpHdXJQ5UMShZUJJKqNm0Alm5wTz3wABKqUGg6U6XWwjWGKaZoVBCRvsIUs+4kFUDE5Ldzjk1hX3Qsb3r3kdzcwPKoSZYnVVkC4HcqSpwAMggj0INSylBGNT6NSa6jujcXCyQgrDtKbUDDDDzIS2fixJr7q/R6z3cd21xOssWfB2+HtjDDDAAxndn55qTUoIl1F0HDc3K3cc09tcqNplgYKXUdgwIIPw+rAOcCs616XWOF41nn8STHi3DMHnfHoS6kBQCQFAAGTjGSa39KDQdKdLrYRrFDNM0Khgsb7CFLNuJBCBs53dzjk1iT9G5FwiXdzHDcO7yRL4ZAMrEy7GZC0YYlsgHjJxipVSgiut9CW9xbwWu+WK3g27I4yuMp9FiWUsSMn15zk5r06i6OW9ijinubgqhDeXw1LupO1mxH3GewwPlUmpQRbX+i1vFhWe5uCIWEi48MEyKWw5xHycHGO3A4qNe2CyLR6VEZJMtfRRmUYEmWBG4bQAG9eBjNWdWo1TpizuH8S4t4pXAwGdckY+Ge1Bix9Lhnie6nluvBIeJZAiorqCA5WNFDuMnBOcdwAa9dQ6eL3HvMNxNBIYxE4QIyOqFiuVkUjILPgjHc1trO1SJAkahUXso7DJz+/Ne1Bqem+n4rONkjLMzu0ssjkF5JH+kzYAGT8AAK21KUClKUClKUClKUClKUClKUClKUClKUCleF3dxxLuldEX852Cj9pNaGXr/AEpeDfW/w4kB/dQSWlabTOq7C4bbBdQSN+asi7v2ZzW5oFKUoFK0mo9XafA22a7gRh3UyLuH2A5rGh690tiAL63yeBmQD99BJKV5W1ykiho3V1PZlYMD9or1oFKUoFKUoFKUoFKUoFKUoFKUoFKUoFKUoFKUoFKUoFUt7R/bL4bNb6aVLDKvcEAqD6iMHhsfnHj4A962Xt56ya2gWzhbbLcKTIQeVizj7N5yPqDVztQZeqapPcOZLiWSVz6uxY8/DPYfIViUpQKsToL2sXdkypcM9xbdirHMiD4ox5P6pOPhiq7pQdiz9V2a2XvxlU2+3eHHc57KAed2eNvfPFc79de1K8v2ZY2a3t+wjRsMw+LsOTn83t9feoY2ozGFYDIxhVzII8+UORgtj44/efiaxaBSlKDO0jWbi1ffbTSRN8UYjP1jsw+Rq8fZr7YhOyW2obUlOFScYCSH4OBwjHjkeU/L1oClB3BSq09h/WTXtq0EzEz24A3E5Lxn6JPxIwVP2H1qy6BSlKBSlKBSlKBSlKBSlKBSlKBSlKBSlKBSlKDkn2oasbnVLpyeFkMSfJYvL/zIJ+2orXpcSl3ZjyWYsfrJya86D6ikkAAkngAdyT2xVg6P7G9VnQOUigBGQJnIb7VVWK/UcVv/ALnnplJZZbyQBvBIjiB9HYZZvrC4A/WPyq/6Dk7qz2bahYJ4k0avEO8kTblX9bIDKPmRiohXbs0SupVgGVgQwIyCDwQR6iuQuvdBFjf3FuudivmPP5jjcg574BAz64oI/SlSr2YdPrfalBC4zGCZJR8UjGcH5Mdqn66DJ6W9mGo30YljjWOJuVeZioYfEAAsR88YrL132QapbIX8NJlAyfAYswH6rKrH7Aa6hVQAABgDgAdhX2g4fxSrW+6A6ZS3uo7qJdq3O7xAO3iJjJ+RYEH6wT61VNBNPY7q5t9WtznCykwP8xJ9H/zhD9ldWVxboM+y5t3/ADZo2/4XBrtKgUpSgUpSgUpSgUpSgUpSgUpSgUpSgUpSgUpSg4fpSlB0X9zj+LZv82/+zDVq1VX3OP4tm/zb/wCzDVq0CuZvb8oGrH5wxk/+Yf8AoK6Zrmj7oD8an/Aj/e1BW1Wl9zqP/qcp/wD5n/3I6q2rT+51/GUv+Wb/AHI6Do2lKUFP/dJf3W0/xj/tmuf66A+6S/utr/jH/bNc/wBB76f+Fj/XX+IV2zXE2n/hY/11/iFds0ClKUClKUClKUClKUClKUClKUClKUClKUClKUHD9KUoJ10H7TZ9Mt3gihikVpTKS5bOWRVx5T28o/bUk/t8vP0W3/4n/nVQ0oLe/t9u/wBFt/2v/OoB1t1TJqVz7xIixtsVNq5IwueefrrQUoFSPoXq6TTLhp4o0kZozHhycYLKc8fVUcpQW9/b7d/otv8A8T/zp/b5efotv/xP/OqhpQTbr32jz6pFHHLDHGI3LgoWJOVxjzGoTSlB76f+Fj/XX+IV2zXE2n/hY/11/iFds0ClKUClKUClKUClKUClKUClKUClKUClKUClKUHLHtW6ImsLqSRUJtZWLxyAeVdxzsbH0SCcD4jHzxBc12/JGGBVgCDwQRkEfMHvWnfpLTySTZ2xJ7nwU/lQccUrsX+p+nfoVt/op/Kn9T9O/Qrb/RT+VBx1mvtdif1P079Ctv8ART+Vc7+2yxih1R0hjSNBHGQqKFXJXngcUEDpSrT+5/0uC4urlZ4o5QIQQJEDAHeORuHFBVeaZrsX+p+nfoVt/op/Kn9T9O/Qrb/RT+VBx3Suhvbd09aQaYzw20Mb+LGNyRqrYJORkDNc80Hvp/4WP9df4hXbNcTaf+Fj/XX+IV2zQKUpQKUpQKUpQKUpQKUpQKUpQKUpQKUpQKUpQKUpQKUpQK5j9vX43k/wo/4a6cqgvuhumZRcJfIpaJkEchAzsdSdpb4BgQM9sr8xQU5Vv/c3f3u6/wAEf7gqoKvr7nfpyWNJ7yVSqyhUiBGCygks36udoB9cGgualKUFb+378Ut/jR/vNcz11n7U+n5L3TZ4YhmUYkjH5xjOdo+ZGQPmRXJ0sbKxVgVYHDKRggjuCD2NB66f+Fj/AF1/iFds1yL7Oumpb6+hjRSUR1eZvyURWycn4nGAPU/bXXVApSlApSlApSlApSlApSlApSlApSlApSlApSlApSlApSlArC1n8BL+o37qUoOQtJ/vkX+Kv8Yrsa3+iv1D91KUHpSlKBXNft9/GP8A3BSlBZvsI/Fo/XP76se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Business to 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1255" y="286146"/>
            <a:ext cx="1714295" cy="1486670"/>
          </a:xfrm>
          <a:prstGeom prst="rect">
            <a:avLst/>
          </a:prstGeom>
        </p:spPr>
      </p:pic>
      <p:pic>
        <p:nvPicPr>
          <p:cNvPr id="29698" name="Picture 2" descr="Fundit.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1704975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t="9146" r="25806" b="28135"/>
          <a:stretch>
            <a:fillRect/>
          </a:stretch>
        </p:blipFill>
        <p:spPr bwMode="auto">
          <a:xfrm>
            <a:off x="4009988" y="748470"/>
            <a:ext cx="4419664" cy="43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785794"/>
            <a:ext cx="3571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PREPARATION – USER PROFILE</a:t>
            </a:r>
          </a:p>
          <a:p>
            <a:endParaRPr lang="en-IE" dirty="0" smtClean="0"/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(square &amp; less than 1MB)</a:t>
            </a:r>
          </a:p>
          <a:p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Biography (less than 250 words)</a:t>
            </a:r>
          </a:p>
          <a:p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b="1" dirty="0" smtClean="0"/>
              <a:t>Show interest in other projects</a:t>
            </a:r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Fund/follow/spread/ get great rewards</a:t>
            </a:r>
          </a:p>
          <a:p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Social Media Links </a:t>
            </a:r>
          </a:p>
          <a:p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b="1" dirty="0" smtClean="0"/>
              <a:t>Where can people find out more information about you/project/organisation?</a:t>
            </a:r>
          </a:p>
          <a:p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b="1" dirty="0" smtClean="0"/>
              <a:t>Research... </a:t>
            </a:r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start with our BLOG</a:t>
            </a:r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http://www.fundit.ie/info/category/crowdfunding-advice/</a:t>
            </a:r>
          </a:p>
          <a:p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71868" y="1571612"/>
            <a:ext cx="571504" cy="142876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536149" y="2250273"/>
            <a:ext cx="714380" cy="64294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35896" y="2996952"/>
            <a:ext cx="2079112" cy="21932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54572" y="3717032"/>
            <a:ext cx="1857388" cy="71438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usiness to 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46738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PREPARATION – IMAGE, TITLE &amp; SHORT DESCRIPTION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5" y="4142824"/>
          <a:ext cx="8280919" cy="1878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919"/>
                <a:gridCol w="2688919"/>
                <a:gridCol w="2903081"/>
              </a:tblGrid>
              <a:tr h="337216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IMAGE</a:t>
                      </a:r>
                      <a:endParaRPr lang="en-IE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TITLE</a:t>
                      </a:r>
                      <a:endParaRPr lang="en-IE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SHORT DESCRIPTION</a:t>
                      </a:r>
                      <a:endParaRPr lang="en-IE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12704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Square</a:t>
                      </a:r>
                    </a:p>
                    <a:p>
                      <a:endParaRPr lang="en-IE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Less  than 1 MB </a:t>
                      </a:r>
                    </a:p>
                    <a:p>
                      <a:endParaRPr lang="en-IE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Related to Project</a:t>
                      </a:r>
                      <a:endParaRPr lang="en-IE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Decide on this in advance </a:t>
                      </a:r>
                    </a:p>
                    <a:p>
                      <a:endParaRPr lang="en-IE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IE" b="1" u="sng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Concise</a:t>
                      </a:r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&amp; Relevant</a:t>
                      </a:r>
                    </a:p>
                    <a:p>
                      <a:endParaRPr lang="en-IE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Max 40 characters</a:t>
                      </a:r>
                      <a:endParaRPr lang="en-IE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Max 180 characters</a:t>
                      </a:r>
                    </a:p>
                    <a:p>
                      <a:endParaRPr lang="en-IE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IE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Elevator Pitch / What are you asking the reader to do?</a:t>
                      </a:r>
                      <a:endParaRPr lang="en-IE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16471" t="39062" r="50036" b="21875"/>
          <a:stretch>
            <a:fillRect/>
          </a:stretch>
        </p:blipFill>
        <p:spPr bwMode="auto">
          <a:xfrm>
            <a:off x="500034" y="1000108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39952" y="188640"/>
            <a:ext cx="4219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/>
              <a:t>PREPARATION – MAIN DESCRIPTION</a:t>
            </a:r>
          </a:p>
          <a:p>
            <a:endParaRPr lang="en-IE" dirty="0" smtClean="0"/>
          </a:p>
          <a:p>
            <a:r>
              <a:rPr lang="en-IE" b="1" dirty="0" smtClean="0"/>
              <a:t>Word Count</a:t>
            </a:r>
          </a:p>
          <a:p>
            <a:endParaRPr lang="en-IE" b="1" dirty="0" smtClean="0"/>
          </a:p>
          <a:p>
            <a:r>
              <a:rPr lang="en-IE" b="1" dirty="0" smtClean="0"/>
              <a:t>NB:  TRANSPARENT &amp; PERSONAL</a:t>
            </a:r>
          </a:p>
          <a:p>
            <a:endParaRPr lang="en-IE" b="1" dirty="0" smtClean="0"/>
          </a:p>
          <a:p>
            <a:r>
              <a:rPr lang="en-IE" b="1" dirty="0" smtClean="0"/>
              <a:t>What is the project?</a:t>
            </a:r>
          </a:p>
          <a:p>
            <a:endParaRPr lang="en-IE" b="1" dirty="0" smtClean="0"/>
          </a:p>
          <a:p>
            <a:r>
              <a:rPr lang="en-IE" b="1" dirty="0" smtClean="0"/>
              <a:t>Who is involved?</a:t>
            </a:r>
          </a:p>
          <a:p>
            <a:endParaRPr lang="en-IE" b="1" dirty="0" smtClean="0"/>
          </a:p>
          <a:p>
            <a:r>
              <a:rPr lang="en-IE" b="1" dirty="0" smtClean="0"/>
              <a:t>What is their experience?</a:t>
            </a:r>
          </a:p>
          <a:p>
            <a:endParaRPr lang="en-IE" b="1" dirty="0" smtClean="0"/>
          </a:p>
          <a:p>
            <a:r>
              <a:rPr lang="en-IE" b="1" dirty="0" smtClean="0"/>
              <a:t>Why are they using Fund it?</a:t>
            </a:r>
          </a:p>
          <a:p>
            <a:endParaRPr lang="en-IE" b="1" dirty="0" smtClean="0"/>
          </a:p>
          <a:p>
            <a:r>
              <a:rPr lang="en-IE" b="1" dirty="0" smtClean="0"/>
              <a:t>What is the budget for the project?</a:t>
            </a:r>
          </a:p>
          <a:p>
            <a:endParaRPr lang="en-IE" b="1" dirty="0" smtClean="0"/>
          </a:p>
          <a:p>
            <a:r>
              <a:rPr lang="en-IE" b="1" dirty="0" smtClean="0"/>
              <a:t>How much do you need to </a:t>
            </a:r>
            <a:r>
              <a:rPr lang="en-IE" b="1" dirty="0" err="1" smtClean="0"/>
              <a:t>crowdfund</a:t>
            </a:r>
            <a:r>
              <a:rPr lang="en-IE" b="1" dirty="0" smtClean="0"/>
              <a:t>?</a:t>
            </a:r>
          </a:p>
          <a:p>
            <a:endParaRPr lang="en-IE" b="1" dirty="0" smtClean="0"/>
          </a:p>
          <a:p>
            <a:r>
              <a:rPr lang="en-IE" b="1" dirty="0" smtClean="0"/>
              <a:t>What will the money be spent on? </a:t>
            </a:r>
          </a:p>
          <a:p>
            <a:endParaRPr lang="en-IE" b="1" dirty="0" smtClean="0"/>
          </a:p>
          <a:p>
            <a:r>
              <a:rPr lang="en-IE" b="1" dirty="0" smtClean="0"/>
              <a:t>Thank people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67" r="1571"/>
          <a:stretch>
            <a:fillRect/>
          </a:stretch>
        </p:blipFill>
        <p:spPr bwMode="auto">
          <a:xfrm>
            <a:off x="251520" y="188640"/>
            <a:ext cx="3672408" cy="6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usiness to 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39952" y="316969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PREPARATION – REWARDS</a:t>
            </a:r>
          </a:p>
          <a:p>
            <a:endParaRPr lang="en-IE" dirty="0" smtClean="0"/>
          </a:p>
          <a:p>
            <a:r>
              <a:rPr lang="en-IE" b="1" dirty="0" smtClean="0"/>
              <a:t>Test rewards with your audience</a:t>
            </a:r>
          </a:p>
          <a:p>
            <a:endParaRPr lang="en-IE" b="1" dirty="0" smtClean="0"/>
          </a:p>
          <a:p>
            <a:r>
              <a:rPr lang="en-IE" b="1" dirty="0" smtClean="0"/>
              <a:t>Make rewards creative and unique</a:t>
            </a:r>
          </a:p>
          <a:p>
            <a:endParaRPr lang="en-IE" b="1" dirty="0" smtClean="0"/>
          </a:p>
          <a:p>
            <a:r>
              <a:rPr lang="en-IE" b="1" dirty="0" smtClean="0"/>
              <a:t>Relate rewards to project, people or organisation</a:t>
            </a:r>
          </a:p>
          <a:p>
            <a:endParaRPr lang="en-IE" b="1" dirty="0" smtClean="0"/>
          </a:p>
          <a:p>
            <a:r>
              <a:rPr lang="en-IE" b="1" dirty="0" smtClean="0"/>
              <a:t>Variety of price levels – NB €50 level</a:t>
            </a:r>
          </a:p>
          <a:p>
            <a:endParaRPr lang="en-IE" b="1" dirty="0" smtClean="0"/>
          </a:p>
          <a:p>
            <a:r>
              <a:rPr lang="en-IE" b="1" dirty="0" smtClean="0"/>
              <a:t>High crowdfunding target = </a:t>
            </a:r>
          </a:p>
          <a:p>
            <a:r>
              <a:rPr lang="en-IE" b="1" dirty="0" smtClean="0"/>
              <a:t>High value rewards are VERY important</a:t>
            </a:r>
          </a:p>
          <a:p>
            <a:endParaRPr lang="en-IE" b="1" dirty="0" smtClean="0"/>
          </a:p>
          <a:p>
            <a:r>
              <a:rPr lang="en-IE" b="1" dirty="0" smtClean="0"/>
              <a:t>Budget for appropriate delivery</a:t>
            </a:r>
          </a:p>
          <a:p>
            <a:endParaRPr lang="en-IE" b="1" dirty="0" smtClean="0"/>
          </a:p>
          <a:p>
            <a:r>
              <a:rPr lang="en-IE" b="1" dirty="0" smtClean="0"/>
              <a:t>Limit amount of rewards available where necessary</a:t>
            </a: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4098" name="Picture 2" descr="If I see a campaign that has 20 rewards, 'I’ll know they’ll have put the effort in. A few rewards feel just lazy to me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456384" cy="5888347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779912" y="2276872"/>
            <a:ext cx="504056" cy="93610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usiness to 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714876" y="428604"/>
            <a:ext cx="4173614" cy="2736304"/>
          </a:xfrm>
          <a:prstGeom prst="wedgeRectCallout">
            <a:avLst>
              <a:gd name="adj1" fmla="val -60667"/>
              <a:gd name="adj2" fmla="val -2256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E" sz="2000" b="1" dirty="0" smtClean="0">
                <a:solidFill>
                  <a:schemeClr val="accent3">
                    <a:lumMod val="75000"/>
                  </a:schemeClr>
                </a:solidFill>
              </a:rPr>
              <a:t> Mass Emails</a:t>
            </a:r>
          </a:p>
          <a:p>
            <a:pPr algn="ctr"/>
            <a:endParaRPr lang="en-IE" b="1" dirty="0" smtClean="0"/>
          </a:p>
          <a:p>
            <a:pPr algn="ctr"/>
            <a:endParaRPr lang="en-IE" b="1" dirty="0" smtClean="0"/>
          </a:p>
          <a:p>
            <a:pPr>
              <a:buFont typeface="Arial" pitchFamily="34" charset="0"/>
              <a:buChar char="•"/>
            </a:pPr>
            <a:r>
              <a:rPr lang="en-IE" sz="2400" dirty="0" smtClean="0"/>
              <a:t> </a:t>
            </a:r>
            <a:r>
              <a:rPr lang="en-IE" sz="2200" dirty="0" smtClean="0"/>
              <a:t>Personal &amp; Organisational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Launch (General)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Throughout (Targeted)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Midway (General)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Prior to End (General Update)</a:t>
            </a:r>
            <a:endParaRPr lang="en-IE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71472" y="3643314"/>
            <a:ext cx="3960440" cy="2736304"/>
          </a:xfrm>
          <a:prstGeom prst="wedgeRectCallout">
            <a:avLst>
              <a:gd name="adj1" fmla="val -20483"/>
              <a:gd name="adj2" fmla="val -640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pPr algn="r"/>
            <a:endParaRPr lang="en-IE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IE" sz="2000" b="1" dirty="0" smtClean="0">
                <a:solidFill>
                  <a:schemeClr val="accent3">
                    <a:lumMod val="75000"/>
                  </a:schemeClr>
                </a:solidFill>
              </a:rPr>
              <a:t>Social</a:t>
            </a:r>
          </a:p>
          <a:p>
            <a:pPr algn="ctr">
              <a:buFont typeface="Arial" pitchFamily="34" charset="0"/>
              <a:buChar char="•"/>
            </a:pPr>
            <a:endParaRPr lang="en-IE" dirty="0" smtClean="0"/>
          </a:p>
          <a:p>
            <a:pPr algn="ctr">
              <a:buFont typeface="Arial" pitchFamily="34" charset="0"/>
              <a:buChar char="•"/>
            </a:pPr>
            <a:endParaRPr lang="en-IE" dirty="0" smtClean="0"/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</a:t>
            </a:r>
            <a:r>
              <a:rPr lang="en-IE" sz="2000" dirty="0" smtClean="0"/>
              <a:t>Consistency: Profile, Links, Images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/>
              <a:t> </a:t>
            </a:r>
            <a:r>
              <a:rPr lang="en-IE" sz="2000" dirty="0" smtClean="0"/>
              <a:t>Project Videos/Media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Interactive/Personalise/Thank You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Competitions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Activity updates</a:t>
            </a:r>
          </a:p>
          <a:p>
            <a:pPr>
              <a:buFont typeface="Arial" pitchFamily="34" charset="0"/>
              <a:buChar char="•"/>
            </a:pPr>
            <a:endParaRPr lang="en-IE" dirty="0" smtClean="0"/>
          </a:p>
          <a:p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 smtClean="0"/>
          </a:p>
          <a:p>
            <a:pPr algn="ctr"/>
            <a:endParaRPr lang="en-IE" dirty="0"/>
          </a:p>
        </p:txBody>
      </p:sp>
      <p:sp>
        <p:nvSpPr>
          <p:cNvPr id="8" name="Rectangular Callout 7"/>
          <p:cNvSpPr/>
          <p:nvPr/>
        </p:nvSpPr>
        <p:spPr>
          <a:xfrm>
            <a:off x="4714876" y="3643314"/>
            <a:ext cx="4176464" cy="2714644"/>
          </a:xfrm>
          <a:prstGeom prst="wedgeRectCallout">
            <a:avLst>
              <a:gd name="adj1" fmla="val -61636"/>
              <a:gd name="adj2" fmla="val -680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E" sz="2000" b="1" dirty="0" smtClean="0">
                <a:solidFill>
                  <a:schemeClr val="accent3">
                    <a:lumMod val="75000"/>
                  </a:schemeClr>
                </a:solidFill>
              </a:rPr>
              <a:t>Other Media</a:t>
            </a:r>
            <a:r>
              <a:rPr lang="en-IE" sz="2000" b="1" dirty="0" smtClean="0"/>
              <a:t> </a:t>
            </a:r>
          </a:p>
          <a:p>
            <a:endParaRPr lang="en-IE" sz="2200" dirty="0" smtClean="0"/>
          </a:p>
          <a:p>
            <a:pPr>
              <a:buFont typeface="Arial" pitchFamily="34" charset="0"/>
              <a:buChar char="•"/>
            </a:pPr>
            <a:endParaRPr lang="en-IE" sz="2200" dirty="0" smtClean="0"/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Targeted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Informative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National &amp; International</a:t>
            </a:r>
          </a:p>
          <a:p>
            <a:pPr>
              <a:buFont typeface="Arial" pitchFamily="34" charset="0"/>
              <a:buChar char="•"/>
            </a:pPr>
            <a:endParaRPr lang="en-IE" sz="22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65210"/>
            <a:ext cx="7799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69348" cy="36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17032"/>
            <a:ext cx="380748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929066"/>
            <a:ext cx="1486606" cy="1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143380"/>
            <a:ext cx="1324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3714752"/>
            <a:ext cx="864096" cy="6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910" y="692048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Phase 3 - </a:t>
            </a:r>
          </a:p>
          <a:p>
            <a:r>
              <a:rPr lang="en-IE" sz="4000" b="1" dirty="0" smtClean="0"/>
              <a:t>Running the Campaign</a:t>
            </a:r>
            <a:endParaRPr lang="en-US" sz="4000" b="1" dirty="0"/>
          </a:p>
        </p:txBody>
      </p:sp>
      <p:pic>
        <p:nvPicPr>
          <p:cNvPr id="13" name="Picture 12" descr="Bandcam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4149080"/>
            <a:ext cx="1111960" cy="360040"/>
          </a:xfrm>
          <a:prstGeom prst="rect">
            <a:avLst/>
          </a:prstGeom>
        </p:spPr>
      </p:pic>
      <p:pic>
        <p:nvPicPr>
          <p:cNvPr id="14" name="Picture 13" descr="Sound Clou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3688" y="4149080"/>
            <a:ext cx="360040" cy="360040"/>
          </a:xfrm>
          <a:prstGeom prst="rect">
            <a:avLst/>
          </a:prstGeom>
        </p:spPr>
      </p:pic>
      <p:pic>
        <p:nvPicPr>
          <p:cNvPr id="15" name="Picture 14" descr="You Tub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3717032"/>
            <a:ext cx="360040" cy="364884"/>
          </a:xfrm>
          <a:prstGeom prst="rect">
            <a:avLst/>
          </a:prstGeom>
        </p:spPr>
      </p:pic>
      <p:pic>
        <p:nvPicPr>
          <p:cNvPr id="16" name="Picture 15" descr="Vime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7705" y="3717032"/>
            <a:ext cx="576064" cy="345638"/>
          </a:xfrm>
          <a:prstGeom prst="rect">
            <a:avLst/>
          </a:prstGeom>
        </p:spPr>
      </p:pic>
      <p:pic>
        <p:nvPicPr>
          <p:cNvPr id="17" name="Picture 16" descr="Instagram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83768" y="3717032"/>
            <a:ext cx="321844" cy="42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596" y="571480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Phase 4 – Completion </a:t>
            </a:r>
          </a:p>
          <a:p>
            <a:pPr>
              <a:buFont typeface="Arial" pitchFamily="34" charset="0"/>
              <a:buChar char="•"/>
            </a:pPr>
            <a:endParaRPr lang="en-IE" sz="2000" b="1" dirty="0" smtClean="0"/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endParaRPr lang="en-IE" sz="2000" dirty="0" smtClean="0"/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Create a </a:t>
            </a:r>
            <a:r>
              <a:rPr lang="en-IE" sz="2000" b="1" dirty="0" smtClean="0"/>
              <a:t>calendar for communications </a:t>
            </a:r>
            <a:r>
              <a:rPr lang="en-IE" sz="2000" dirty="0" smtClean="0"/>
              <a:t>(eg. monthly)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Divide your funders into </a:t>
            </a:r>
            <a:r>
              <a:rPr lang="en-IE" sz="2000" b="1" dirty="0" smtClean="0"/>
              <a:t>manageable lists </a:t>
            </a:r>
            <a:r>
              <a:rPr lang="en-IE" sz="2000" dirty="0" smtClean="0"/>
              <a:t>(eg. reward type)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Respect privacy and use </a:t>
            </a:r>
            <a:r>
              <a:rPr lang="en-IE" sz="2000" b="1" dirty="0" smtClean="0"/>
              <a:t>bcc field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For large lists use appropriate </a:t>
            </a:r>
            <a:r>
              <a:rPr lang="en-IE" sz="2000" b="1" dirty="0" smtClean="0"/>
              <a:t>email marketing </a:t>
            </a:r>
            <a:r>
              <a:rPr lang="en-IE" sz="2000" dirty="0" smtClean="0"/>
              <a:t>solution (eg. </a:t>
            </a:r>
            <a:r>
              <a:rPr lang="en-IE" sz="2000" dirty="0" err="1" smtClean="0"/>
              <a:t>mailchimp</a:t>
            </a:r>
            <a:r>
              <a:rPr lang="en-IE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Use the </a:t>
            </a:r>
            <a:r>
              <a:rPr lang="en-IE" sz="2000" b="1" dirty="0" smtClean="0"/>
              <a:t>‘Activity Update’ </a:t>
            </a:r>
            <a:r>
              <a:rPr lang="en-IE" sz="2000" dirty="0" smtClean="0"/>
              <a:t>section of crowdfunding website too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Allocate a </a:t>
            </a:r>
            <a:r>
              <a:rPr lang="en-IE" sz="2000" b="1" dirty="0" smtClean="0"/>
              <a:t>primary contact </a:t>
            </a:r>
            <a:r>
              <a:rPr lang="en-IE" sz="2000" dirty="0" smtClean="0"/>
              <a:t>for funders (eg. full time employee of company) 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</a:t>
            </a:r>
            <a:r>
              <a:rPr lang="en-IE" sz="2000" b="1" dirty="0" smtClean="0"/>
              <a:t>Maintain communications </a:t>
            </a:r>
            <a:r>
              <a:rPr lang="en-IE" sz="2000" dirty="0" smtClean="0"/>
              <a:t>after reward delivery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3549" t="38940" r="15167" b="17898"/>
          <a:stretch>
            <a:fillRect/>
          </a:stretch>
        </p:blipFill>
        <p:spPr bwMode="auto">
          <a:xfrm>
            <a:off x="500034" y="1285860"/>
            <a:ext cx="5857916" cy="19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usiness to 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596" y="571480"/>
            <a:ext cx="45754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Phase 4 - Running Your Second Campaign</a:t>
            </a:r>
          </a:p>
          <a:p>
            <a:pPr>
              <a:buFont typeface="Arial" pitchFamily="34" charset="0"/>
              <a:buChar char="•"/>
            </a:pPr>
            <a:endParaRPr lang="en-IE" sz="2000" dirty="0" smtClean="0"/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 </a:t>
            </a:r>
            <a:r>
              <a:rPr lang="en-IE" dirty="0" smtClean="0"/>
              <a:t>What did you learn from your first campaign? (eg. timing, rewards, delivery) 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 Have you maintained regular communications with your funders?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 Have you (over)delivered your rewards?</a:t>
            </a:r>
            <a:endParaRPr lang="en-IE" b="1" dirty="0" smtClean="0"/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 Have you socialised the idea with your network/previous funders?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 What’s new different about your process this time?</a:t>
            </a:r>
          </a:p>
          <a:p>
            <a:endParaRPr lang="en-IE" sz="2000" dirty="0" smtClean="0"/>
          </a:p>
        </p:txBody>
      </p:sp>
      <p:pic>
        <p:nvPicPr>
          <p:cNvPr id="6" name="Picture 5" descr="Business to 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2867" t="11561" r="33321" b="21098"/>
          <a:stretch>
            <a:fillRect/>
          </a:stretch>
        </p:blipFill>
        <p:spPr bwMode="auto">
          <a:xfrm>
            <a:off x="5500694" y="714356"/>
            <a:ext cx="3334240" cy="39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1746" t="52499" r="31341" b="17314"/>
          <a:stretch>
            <a:fillRect/>
          </a:stretch>
        </p:blipFill>
        <p:spPr bwMode="auto">
          <a:xfrm>
            <a:off x="539552" y="1916832"/>
            <a:ext cx="81400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Active Categories – All Platforms</a:t>
            </a:r>
          </a:p>
          <a:p>
            <a:r>
              <a:rPr lang="en-IE" sz="1600" b="1" dirty="0" smtClean="0"/>
              <a:t>Source: 2013 Crowdfunding Industry Report (2014) masssolution.com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2285992"/>
            <a:ext cx="6768752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940" name="AutoShape 4" descr="data:image/jpeg;base64,/9j/4AAQSkZJRgABAQAAAQABAAD/2wCEAAkGBxITEhQUEhQVFhUXGB0WFhcYFh4cFxgbFhcdHhkeHh4YHSggGB4lHB8VITEhKykrLi4uHB8zODMsNygtLisBCgoKBQUFDgUFDisZExkrKysrKysrKysrKysrKysrKysrKysrKysrKysrKysrKysrKysrKysrKysrKysrKysrK//AABEIANEA8QMBIgACEQEDEQH/xAAcAAEAAgMBAQEAAAAAAAAAAAAABgcEBQgDAQL/xABLEAACAQMDAgMEAwwIAwcFAAABAgMABBEFEiEGMRMiQQcUUWEycYEIIzM1QlJUcpGxstEVFhc0c3STs5Kh4UOClKLBwtIlNlViZP/EABQBAQAAAAAAAAAAAAAAAAAAAAD/xAAUEQEAAAAAAAAAAAAAAAAAAAAA/9oADAMBAAIRAxEAPwCS+3hkisPGGVnLpFHIrlWUZLHGCM8Bv21+Os+mYbPSmuIpJbe5gjRvFSZwXkG0YbzYfc3Hb1rx9sqtPd6TZISPFnMjEAEqEKAMAwIOFMhwRjivx7TtIuLaBbya4N/DA6GS2uFVY2DOFDDwAgLAn8pWHPbjBCddCalNcafazTjEskYZuMZ+DY9Nww321vEcHsQfTj4jvUQ6m1VZNK97SRobcweMwXyyOrJlI1f/ALPcxVSQM44GDzUb6Quv6I0GOVl3Tyq86x5+kzjcCc9lWMIzH0wfUjIWorA9jnHBr8tKoIBIBPYZ5P2VXnspsbiPSZLj6V1dGW68x4Z3z4ecejYDf96o/wBFwadqZjW78aPVoXEkrOzLMzRtuO3d5dvpsAG0dgMZoLT6j0/3i2kh8Z4N4x4qNhl5HY/Pt9tZNlCIYURpGbw0VTJIRubaANzHgEn1qs/ajphu7/T7RpGcSy7zGMiOOCFQZCwB87uS2GPACgADJLY3tztw3u8cssjGedEhhjyAkageK20Z8aUsQBntlQBncWC3XcAZJAHxJwK/VU57VNHklt7WOZ394uZ44be3RvvMC+pYD8K4XAZycAny4AyZH151B7klnp9vKsUk+I/Gcj7zDGAGfnu5AwvxOfWgnviru27hu74zz+yvruAMkgAdyTgVVSdMx3F9ZNYQPFDauZJ711ZJLhhjyhnAefcc7nI28nB9D86z1aFdUaDWI3Ng6ILVvN4Af8tn2Y3NnIyc7QBwAxNBa6sCMg5B7EV+RKuduRuHJGef2VCtT0yTT9GlTSS0jKpeEk+IwWR9zbMfSwhO3vnA7+uo6As9HvZIbu08SO7gyZkaRjKxZCreLvJ8QZOdw9fX0oLPqOWnVQk1KawSInwIlkll3eVWfBVMY5JBBzn0PwrcatbRSwyJOAYip8QEkAqOTkgg4qrPZD0jaXEUt9JAp8S5Z7YZbyRxt5PXnDBhzn6IoLdZgBknAHcmvkcgYZUgj4g5H/Kq36YP9MXl3Pc+e0tpTBbW5/BF15aV17O2MYzkDd8Rmv3rciWGs6etqqxpeCSO4iQYRtm3w5No4Dgk+bGSBigsetF1bqTxxpFB/ebhvBh9dmR55SPzY03P8yAPUVvCarvTtXu57qS+hsXuISDDaP48SDw1b744DnOZHAOfzVSg+ewm9Z9OaNyS8FxJGxJ5OSHyc/NiPsqxHcDkkAfP51VPsduHS/1e3kQxt4wnEZIYqXZtw3LweDH2r57a7Qn3YyvJIXuY47e3jO1cAAyFh/2kjN5QcgKGXAHmJC194zjIzjOPXFR6LqoPqb6ekZJjhE0ku7hNxGFxjkkMp7+vyrXaZ0JGJpru8leaa4hMUylsQojEFkQKAwUABRz6E9zUT9lHSNndLc3skClHuW91BLYSOJvL6888c/m0FvSSBRliAPiTgf8AOvoOeRVSdTapbHVZrbW4292YJ7izFhAOPvhOwjzFiBvP0cY8oPNkdM6NFZ20dvCztGgOwu244Ziw5+AzgfLFBtKUpQKUpQKUpQVVq9lqUus29/8A0dMYYIjGqG4tw+5g+WwJiv5WMZ9BWy6q0fUNWRbaSEWVrvDTF5EknkCnIVViLIozzkt3A445sOlBAvaZ01czadDZ2EasgkjV0Zwo8KMcckjgMEJxzxwDWu626PvprB1j2TXcxjifa3hxQwK27w4Q54XcqbiTub7FUWdSgg13aata2URtRFLOjx77dcLEsEaFTFEX5z9Al2OT5sY4Wsa20ebUL22vLix9ya2O4uZVaWY4wEwn5APOW59APMSLCpQVs+hajJrs9wEWKARJBHcEqWEfDP4a8+ctvG4jCgng8CttL09NPrQu50Hu9tAFtskHdK5O9sA5Ugccgfk47VM6/EsiqCzEKAMkk4AA9ST2oK96n0DUp9ZtriFYhbwwlUkkIIR5NwdggO5nwVxny8Dmvx1Zod5DqVjf28LXiwwmCRC6iXkMN+WwCTu5x8D2zxYlvOrqrowZWAZWByCD2II7ivSg0OjyX0ziW4QW0YB224ZZJGJGN0rjyqB3Cr9ZP5NQ95NWubd7HUNMSZmyvvHjIsB5O2TAyykcHyjdx2B4qzqUEEvbXUdOhsI7CL3uGGNoriMsqSPwux1LdsEPwM/SwQe4/XTXT7SX7alLa+5uYvC8ISBnkLEEySbPKDgAAck9z2FTmlBoOvbeeTTrqO2XdM8TIq5wSG4bBPrtLY+dan2c6RexW9utyFt0hj2JbowYsx+lJKw4yTkhBwMkkk42zWlBAumNNn0t7uMW8k9vNO1xDJEULAuoBjdXZSCNowwyD6kdq99G6duJ9QOpXyiMopitLcMGMSnOXdlJUyNluFJAB7nAqbUoIb7SW1CS3a2sLZ5DKNskwliQIjEhwu9wxcjjtgbu+eKkujRhYIlWJoVVQqxMVJQKMAHw2ZewHYms2lBVel6ZqMeuzX4sJRbzoI3Bmt96kKg3bVmIIBXtknBPrxW91fRJ7jW7SV4z7rawtIr5G1p3JXGM54G1hx3X51N6UGm6zinexukthumaJlQZAyWGOCeM4zj51G/Z3o1/FZwJMqWwhjKxwK24vI27MkzLxgkkiNfU5JJAAntKCrbhNUvrRrC+01GkK7PemmTwgQMCbC+bd67V79vKCcWLounLb28MCkssUaRAnuQihQT8+KzaUClKUClKUClKUFPzaap6jFpvn93Nv4nhC5mC7tp5GHyPqzipP1D01cWsTT6XcTrJGpf3eWV5oZgvJXErEoxGcFSPhx3Gkk/+7F/yn/tNWfdTrGju5ARVLMT2AUZJOfTGaDR9B9VR6lZpcINpyUkTOdjrjIz6jBBHyIrdi6j37N67xyU3Dd+zvVFdFahNZ6Bqd7ECviTYgPbG5kjLj04LHHzSpXP0TczWUMcIsonGyaO6UuZ9/DFy23JZ+cnPrQWcXHxH7aFx8RVVe1fRooHstTeGJzFMiXn3tSJEcBd7AjzFSMDPI3L8OJJBpNtd6pJcmGNhbIkSuUU75n2yFskZJjTwgp9N7fCgltxdRx48R1TPA3MBn6s96i/tXtUk0m73qG2xl1yPosvYj4Gor0bHPqBvbpobSfxJ5IR7xuLRxJgLGo2sEXBycdycmsq80G4senry3uJVlKRyeGV3YWMgbU83Jwd2PlgelBMehPxbZf5eL/bFbZL2IuUEiFx3UMCwx8s5qreqNXlg0LTY4XMZuRb27SLwyK8eWIPoSBj7TUl6r6OtBpkkUMSRGCIyQSIoDxvECwYMPNkkcnOTk0EykkCgsxAA5JJwAPmT2rz97j3BN67iMhdw3EfEDuapfq2/a+6Whup8mZSo3ZIDFZzEWIGA2QM8jgnipD1l7PLN7B54kMd1HF4yz72MhaNN3mZmJbOMZ7jgjtQTPq3RUu7fw3nlgUMHMkUmxht9CTxj/p8K3DuAMkgD4k8VSXtJmN105ZXU/mmBj82cZLKVYkDg7sA/uqRe26wRl0+Q7gwvI4wVdh5XJzwDjPAw3cehoLH96Tfs3rv77dw3fs71+5ZVUFmIVR3JOAPtNVV7UOnrW0FjcW0SxTC9iBlX6bBixbex5ck+pJNZ3tDBXVNMlusf0chfeW/BJOVcRtJngc+Hhj2w3zoLFt7hHG5GVh8VII/aK/N9dpFG8shCpGpdyfRVGSf2VV2m6Da3euS3FvEklosC75E/AtcBwRsZfK7AAZIyBznmpz19ZvNpt5HHku0D7QO5IXOPt7fbQRnpETawDe3TyJalittaxyMilUbBeVkIMhJGNudvB4Oa2vUXR4FvI2ntJb3KKWiMUrKrsOQjqW2OGIA8w4zWN7F9RSbSbcLjMW6Jx8GViefrBU/bU2mmVFZ3YKqgszMcKoAySSeAAOc0DxAMbiATwAT647fM96+Qzq4JRlYA4OCDgjuOPWqu9o2mJLrWkjdIBKJVcpIwyqoOF58m4FgWXBwe+QCP11rpcWk2Pg2AaL326jiZvEbyhwd2CeVG1SvHI3Ggs2K6jZiqurMv0gGBI+sDtX7llVQWYhQO5JwB9pqv77ou6Z7RoEsbVraQMrwh9xjGQ0Z8oyrZ5z/61m69ZWxu5DqEi3Ksqi2shE0jRgDDyeGm4uxJ/CbRtHGeaCaRyBgCpBB5BByD9orXaVrsFw0yxOG8GTwnPG3eFBIBzzjIB+eRUF9jFupt9Rg2sIlvJY1jYnKJgDbweD8cHvmtZ7JulLGVr55LeNmhvpFiJByioQVA59DQWPFoqLfPdePKXeIR+CZPvQCkeYJ8e3PzPxrbhx8R+2q40ayjj6lvNi432iu3JOWZ1yee3YcdqwrbTLfTeohiGNIryEtCwRQIpYwfECceQFQc477wPqC1Aw+IrzN1Hv2b1399m4bv2d6ri2jis9OvtVggjjmnEksJEa5SNiFhxgDCsAkpHxY57Vh2nR1xdaXEiLZq8qR3AuiXNx4rbX8QttzvPIzu4HHbigtmlVz/AFc6g/8AyUH+k1KBP0XqJ1MaitxaiQJ4Yj8KQpswRg+fJPPfj6q3Gp9NXd6nhXt0iwE+eK1iZDIAc7XkkdjtPqFC5+Nbg9UWOM++W2P8eP8A+VbG3uEkUNGyup7MpBB+0cUGs1Ppu3msnstgSBo/DCqB5AOVIz6ggMPmKjXTvTerwRLavewG3QbVlWJvegg7KpZtinHAJDY+eKntKDWa/oyXVpLbPnbJGUyTkg48rZPcg4OflWN0VoPuNnDb53Oq5kbk7pG5c5PJGScfICt5Sgr6Doy+s7u4m024hENy/iSQ3CMyq5zll2MD3J9R6A5wK2+t9OXU1hLa+8K8k+RLLIpCgMO0aIcIowAFyfUkkkkyqlBDpuihcaYlhdsp8NVWOWIEFTGoCvhvyu+R2waXei6lPamzmmgCsvhyXKBvFdOzYjPlR2XgtuI5JA7ATGlBWntc02O20B4IRtjj8FFHrgSr3PqT3J+Jrc/0Pf3VottcywJE6KsskIbxZE2jcoDeWIsOCfNxnAGeNp1b0tHqEfgzSzLEfpRxlAHIIKklkLcEehA+Oa2WlWJhj2GaSbHZpNm4DAAH3tFBA+Yz86CL9f8ARkl7Zx2du0UEKbcZViQIxhVUAgAY/dX3rPpm7vo7ZfEt4zDKk5O1yC8ZbAHI8uCPn3rddR9T2tiqtcybN52ooBLOfgAB8xz2rc0EN636Yu7+O3QSQR+FIk7Ha7ZdM8DkeXkfOtN1ZbXFzqdmltOI722iaaTK7rZUkymQrHJc5IHHb1GBVh3l9FEFMsiRhmCKXYLuZuyjJ5J+FarWulYLiZbjdLDcIpRZ4X2ybSc7TkFXHyYGgiOs6prdjJaNLJa3MU1wkDIkRR8yZ7c/AMc+mBkYzVl1ptP6cjjkWV3mnlUEJJO+4rnuVVQEQkcEhQccVuaCDDoeW1upLnS5khEpzNbSoWgc57rtIaM8ntnv6DiszWtH1C9iME0sFvC/E3gh5JJEyMoGfaIwwyCcE81LaUEM6k6Xuri/tbtJIFFqX8NGVyX8RQDuIPGMHGK2PV3TA1Gya3nYI5wwdBkJIvIIB5I7jHBwTyO9SKlBDtE0fVsJFd3kJiTGXhjYTyhcYDOx2oD6lVyeeRnNY69LX0Oo3V1az2+y6CbxNG7PGY1CjbsZd478Ej0HpkzmlBDOh+lLqxmut88ckE0zTj72RMXf84ghFHyC8n83tWP0v0lfWVzc+HcQe6zztcEGJjOCxyVB3BRxgZIb4gCp3Sgh1r01drqj35kgKvGITGFfIRWByDnlsD4Y5r39oPR66lFCm7Y0cyvu5B2E4lUEc8oTj5gVKqUGFf6XFNbvbuv3p4zEVHGFK44+GB2qGdOdLataRi0jvYDarkJI0LNcohJO1ctsz8C24D4YGKsClBof6rr+k3v/AIl6VvqUFTC0j/rWw2JhrTLDaME7QMkepxSGL3PqZLeyG2C4g8W5iTiNWxJ5tvZT5Yzxj6Xzr7cQ7+qXXcy5s8blOGHA5BIODU/0Ppm3tXkkjVmmlOZZpHLyvjsCzdgMDyjA4HFB56/1jY2Zxczqh4yArOVz23CNSUB+JxWy/pSDwRceLH4JUP4pYBNp7HceMdqr9poDp+oR6fC1xERO01zM4EbyFT4hDFS8zLgAELt4A3dyMroOJW6diVgGBt5cgjIPL+hoN2nX+mFoFF0ha4JWEYbzEOU/N8oLhgCcA44zWtf2paat1LA86KkSjMvJVnJOVXaDnaAMn4n5VgexfRrZtJtJWgiaTfI+9kUtuWZ1VskZBCgAH0Ar70rCp17VgVXASDAwMfQoJXc9XWEcixvcxK7LvCluQuzflvzBt5y2K89F6zsLqZoIJw0qjcUKOhIHqu9RvH1ZqKdW2kZ6g0omNDmOXOVHOxSVzxzg8j4V7dVoB1BpLAAM0c6sR3ICHAJ9QMn9poJlq2u29uVWVzvfJWNEeSRgO5CRKzkD1OMCvll1BaywG4SZPBXIZ2O0IR3Dh8FCOOCAagPT6S3GtasPepYJI/CRQqxMTEFOAPGjcqM4Y4wCWBOeKkum9IxWy3zGWSc3QLyrKI9uQrchY0UDPrx6Cg916+00mAC6Qm4YrCAGO8iQx/m+UFwwDHAOOCaydT6ts4HdJJG3RgGTZFJIIwRkeIYkYR8c+Yjjmoj7FtFtn0m1keCJn3ySb2RSwdJnVWBIyCAAAfSsLUDqGlTXl3bpHe2E0rzTLu++xNkiXn1CkFcc4C8gYJoM321TpJpts8ZDI9zAyMOQwYMQQfUEGpOnXWnG5FqLlDMW2hcNtLZxtD42Fs8Y3Zzx3qC+0q4t5tCsWt1KwNLbiNG7qgVlCnJOSAMdz27mtr7arSNLG3ZEVTFdQ+GVAGzkjAx2Hbj5UEk6yn037wmoNHnxVeBGLbjIGAUhU8xGWAPpzzxWdrHUlpavGlxMiPKyrGhPmYs20HA5C5/KPA+NQ321geFpx9ff4efsf/pX32wW6M+k7lVs6hChyAcqx5U57g/CgkOne0DTJ7j3aK7jaXOAAGCsfgrkbHP1E5rZ6tr1vbFFlZt752IkbySMF7kJErNgcZOMDIqF+2/SIW01pwgWeF4zA6jD7mkVdoK88g5x8QD6U6l0vUUuob+wMctwlssNzbO2Nys2/K5xglgfUfRHfkUE50fVobqPxIH3pkqeCpDL9JWVgGVh6ggGs6op7OuoYb2GWWOFoJRMRcRsc4lCqGOfqC+g5B4+MroFKUoFKUoFKUoFKUoFKUoFKUoIb/Z+nvXvnvd17zt2eJmL6OMY2+Ftx9lTEjPBr7SghWm+zmGFJIFubr3WQsTbbwIxv7gMqiTb/wDruwfXOTnL0XopbazNpHdXJQ5UMShZUJJKqNm0Alm5wTz3wABKqUGg6U6XWwjWGKaZoVBCRvsIUs+4kFUDE5Ldzjk1hX3Qsb3r3kdzcwPKoSZYnVVkC4HcqSpwAMggj0INSylBGNT6NSa6jujcXCyQgrDtKbUDDDDzIS2fixJr7q/R6z3cd21xOssWfB2+HtjDDDAAxndn55qTUoIl1F0HDc3K3cc09tcqNplgYKXUdgwIIPw+rAOcCs616XWOF41nn8STHi3DMHnfHoS6kBQCQFAAGTjGSa39KDQdKdLrYRrFDNM0Khgsb7CFLNuJBCBs53dzjk1iT9G5FwiXdzHDcO7yRL4ZAMrEy7GZC0YYlsgHjJxipVSgiut9CW9xbwWu+WK3g27I4yuMp9FiWUsSMn15zk5r06i6OW9ijinubgqhDeXw1LupO1mxH3GewwPlUmpQRbX+i1vFhWe5uCIWEi48MEyKWw5xHycHGO3A4qNe2CyLR6VEZJMtfRRmUYEmWBG4bQAG9eBjNWdWo1TpizuH8S4t4pXAwGdckY+Ge1Bix9Lhnie6nluvBIeJZAiorqCA5WNFDuMnBOcdwAa9dQ6eL3HvMNxNBIYxE4QIyOqFiuVkUjILPgjHc1trO1SJAkahUXso7DJz+/Ne1Bqem+n4rONkjLMzu0ssjkF5JH+kzYAGT8AAK21KUClKUClKUClKUClKUClKUClKUClKUCleF3dxxLuldEX852Cj9pNaGXr/AEpeDfW/w4kB/dQSWlabTOq7C4bbBdQSN+asi7v2ZzW5oFKUoFK0mo9XafA22a7gRh3UyLuH2A5rGh690tiAL63yeBmQD99BJKV5W1ykiho3V1PZlYMD9or1oFKUoFKUoFKUoFKUoFKUoFKUoFKUoFKUoFKUoFKUoFUt7R/bL4bNb6aVLDKvcEAqD6iMHhsfnHj4A962Xt56ya2gWzhbbLcKTIQeVizj7N5yPqDVztQZeqapPcOZLiWSVz6uxY8/DPYfIViUpQKsToL2sXdkypcM9xbdirHMiD4ox5P6pOPhiq7pQdiz9V2a2XvxlU2+3eHHc57KAed2eNvfPFc79de1K8v2ZY2a3t+wjRsMw+LsOTn83t9feoY2ozGFYDIxhVzII8+UORgtj44/efiaxaBSlKDO0jWbi1ffbTSRN8UYjP1jsw+Rq8fZr7YhOyW2obUlOFScYCSH4OBwjHjkeU/L1oClB3BSq09h/WTXtq0EzEz24A3E5Lxn6JPxIwVP2H1qy6BSlKBSlKBSlKBSlKBSlKBSlKBSlKBSlKBSlKDkn2oasbnVLpyeFkMSfJYvL/zIJ+2orXpcSl3ZjyWYsfrJya86D6ikkAAkngAdyT2xVg6P7G9VnQOUigBGQJnIb7VVWK/UcVv/ALnnplJZZbyQBvBIjiB9HYZZvrC4A/WPyq/6Dk7qz2bahYJ4k0avEO8kTblX9bIDKPmRiohXbs0SupVgGVgQwIyCDwQR6iuQuvdBFjf3FuudivmPP5jjcg574BAz64oI/SlSr2YdPrfalBC4zGCZJR8UjGcH5Mdqn66DJ6W9mGo30YljjWOJuVeZioYfEAAsR88YrL132QapbIX8NJlAyfAYswH6rKrH7Aa6hVQAABgDgAdhX2g4fxSrW+6A6ZS3uo7qJdq3O7xAO3iJjJ+RYEH6wT61VNBNPY7q5t9WtznCykwP8xJ9H/zhD9ldWVxboM+y5t3/ADZo2/4XBrtKgUpSgUpSgUpSgUpSgUpSgUpSgUpSgUpSgUpSg4fpSlB0X9zj+LZv82/+zDVq1VX3OP4tm/zb/wCzDVq0CuZvb8oGrH5wxk/+Yf8AoK6Zrmj7oD8an/Aj/e1BW1Wl9zqP/qcp/wD5n/3I6q2rT+51/GUv+Wb/AHI6Do2lKUFP/dJf3W0/xj/tmuf66A+6S/utr/jH/bNc/wBB76f+Fj/XX+IV2zXE2n/hY/11/iFds0ClKUClKUClKUClKUClKUClKUClKUClKUClKUHD9KUoJ10H7TZ9Mt3gihikVpTKS5bOWRVx5T28o/bUk/t8vP0W3/4n/nVQ0oLe/t9u/wBFt/2v/OoB1t1TJqVz7xIixtsVNq5IwueefrrQUoFSPoXq6TTLhp4o0kZozHhycYLKc8fVUcpQW9/b7d/otv8A8T/zp/b5efotv/xP/OqhpQTbr32jz6pFHHLDHGI3LgoWJOVxjzGoTSlB76f+Fj/XX+IV2zXE2n/hY/11/iFds0ClKUClKUClKUClKUClKUClKUClKUClKUClKUHLHtW6ImsLqSRUJtZWLxyAeVdxzsbH0SCcD4jHzxBc12/JGGBVgCDwQRkEfMHvWnfpLTySTZ2xJ7nwU/lQccUrsX+p+nfoVt/op/Kn9T9O/Qrb/RT+VBx1mvtdif1P079Ctv8ART+Vc7+2yxih1R0hjSNBHGQqKFXJXngcUEDpSrT+5/0uC4urlZ4o5QIQQJEDAHeORuHFBVeaZrsX+p+nfoVt/op/Kn9T9O/Qrb/RT+VBx3Suhvbd09aQaYzw20Mb+LGNyRqrYJORkDNc80Hvp/4WP9df4hXbNcTaf+Fj/XX+IV2zQKUpQKUpQKUpQKUpQKUpQKUpQKUpQKUpQKUpQKUpQKUpQK5j9vX43k/wo/4a6cqgvuhumZRcJfIpaJkEchAzsdSdpb4BgQM9sr8xQU5Vv/c3f3u6/wAEf7gqoKvr7nfpyWNJ7yVSqyhUiBGCygks36udoB9cGgualKUFb+378Ut/jR/vNcz11n7U+n5L3TZ4YhmUYkjH5xjOdo+ZGQPmRXJ0sbKxVgVYHDKRggjuCD2NB66f+Fj/AF1/iFds1yL7Oumpb6+hjRSUR1eZvyURWycn4nGAPU/bXXVApSlApSlApSlApSlApSlApSlApSlApSlApSlApSlApSlArC1n8BL+o37qUoOQtJ/vkX+Kv8Yrsa3+iv1D91KUHpSlKBXNft9/GP8A3BSlBZvsI/Fo/XP76se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Business to 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00042"/>
            <a:ext cx="83582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Active Categories – All Platforms</a:t>
            </a:r>
          </a:p>
          <a:p>
            <a:r>
              <a:rPr lang="en-IE" sz="1600" b="1" dirty="0" smtClean="0"/>
              <a:t>Source: 2013 Crowdfunding Industry Report (2014) masssolution.com</a:t>
            </a:r>
          </a:p>
          <a:p>
            <a:endParaRPr lang="en-IE" sz="1600" b="1" dirty="0" smtClean="0"/>
          </a:p>
          <a:p>
            <a:endParaRPr lang="en-IE" sz="1600" b="1" dirty="0" smtClean="0"/>
          </a:p>
          <a:p>
            <a:r>
              <a:rPr lang="en-IE" b="1" dirty="0" smtClean="0"/>
              <a:t>Across all crowdfunding sites the median successful project value is less than $5,000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42820" t="51718" r="30972" b="19283"/>
          <a:stretch>
            <a:fillRect/>
          </a:stretch>
        </p:blipFill>
        <p:spPr bwMode="auto">
          <a:xfrm>
            <a:off x="539552" y="2276872"/>
            <a:ext cx="689249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3" descr="data:image/jpeg;base64,/9j/4AAQSkZJRgABAQAAAQABAAD/2wCEAAkGBxITEhQUEhQVFhUXGB0WFhcYFh4cFxgbFhcdHhkeHh4YHSggGB4lHB8VITEhKykrLi4uHB8zODMsNygtLisBCgoKBQUFDgUFDisZExkrKysrKysrKysrKysrKysrKysrKysrKysrKysrKysrKysrKysrKysrKysrKysrKysrK//AABEIANEA8QMBIgACEQEDEQH/xAAcAAEAAgMBAQEAAAAAAAAAAAAABgcEBQgDAQL/xABLEAACAQMDAgMEAwwIAwcFAAABAgMABBEFEiEGMRMiQQcUUWEycYEIIzM1QlJUcpGxstEVFhc0c3STs5Kh4UOClKLBwtIlNlViZP/EABQBAQAAAAAAAAAAAAAAAAAAAAD/xAAUEQEAAAAAAAAAAAAAAAAAAAAA/9oADAMBAAIRAxEAPwCS+3hkisPGGVnLpFHIrlWUZLHGCM8Bv21+Os+mYbPSmuIpJbe5gjRvFSZwXkG0YbzYfc3Hb1rx9sqtPd6TZISPFnMjEAEqEKAMAwIOFMhwRjivx7TtIuLaBbya4N/DA6GS2uFVY2DOFDDwAgLAn8pWHPbjBCddCalNcafazTjEskYZuMZ+DY9Nww321vEcHsQfTj4jvUQ6m1VZNK97SRobcweMwXyyOrJlI1f/ALPcxVSQM44GDzUb6Quv6I0GOVl3Tyq86x5+kzjcCc9lWMIzH0wfUjIWorA9jnHBr8tKoIBIBPYZ5P2VXnspsbiPSZLj6V1dGW68x4Z3z4ecejYDf96o/wBFwadqZjW78aPVoXEkrOzLMzRtuO3d5dvpsAG0dgMZoLT6j0/3i2kh8Z4N4x4qNhl5HY/Pt9tZNlCIYURpGbw0VTJIRubaANzHgEn1qs/ajphu7/T7RpGcSy7zGMiOOCFQZCwB87uS2GPACgADJLY3tztw3u8cssjGedEhhjyAkageK20Z8aUsQBntlQBncWC3XcAZJAHxJwK/VU57VNHklt7WOZ394uZ44be3RvvMC+pYD8K4XAZycAny4AyZH151B7klnp9vKsUk+I/Gcj7zDGAGfnu5AwvxOfWgnviru27hu74zz+yvruAMkgAdyTgVVSdMx3F9ZNYQPFDauZJ711ZJLhhjyhnAefcc7nI28nB9D86z1aFdUaDWI3Ng6ILVvN4Af8tn2Y3NnIyc7QBwAxNBa6sCMg5B7EV+RKuduRuHJGef2VCtT0yTT9GlTSS0jKpeEk+IwWR9zbMfSwhO3vnA7+uo6As9HvZIbu08SO7gyZkaRjKxZCreLvJ8QZOdw9fX0oLPqOWnVQk1KawSInwIlkll3eVWfBVMY5JBBzn0PwrcatbRSwyJOAYip8QEkAqOTkgg4qrPZD0jaXEUt9JAp8S5Z7YZbyRxt5PXnDBhzn6IoLdZgBknAHcmvkcgYZUgj4g5H/Kq36YP9MXl3Pc+e0tpTBbW5/BF15aV17O2MYzkDd8Rmv3rciWGs6etqqxpeCSO4iQYRtm3w5No4Dgk+bGSBigsetF1bqTxxpFB/ebhvBh9dmR55SPzY03P8yAPUVvCarvTtXu57qS+hsXuISDDaP48SDw1b744DnOZHAOfzVSg+ewm9Z9OaNyS8FxJGxJ5OSHyc/NiPsqxHcDkkAfP51VPsduHS/1e3kQxt4wnEZIYqXZtw3LweDH2r57a7Qn3YyvJIXuY47e3jO1cAAyFh/2kjN5QcgKGXAHmJC194zjIzjOPXFR6LqoPqb6ekZJjhE0ku7hNxGFxjkkMp7+vyrXaZ0JGJpru8leaa4hMUylsQojEFkQKAwUABRz6E9zUT9lHSNndLc3skClHuW91BLYSOJvL6888c/m0FvSSBRliAPiTgf8AOvoOeRVSdTapbHVZrbW4292YJ7izFhAOPvhOwjzFiBvP0cY8oPNkdM6NFZ20dvCztGgOwu244Ziw5+AzgfLFBtKUpQKUpQKUpQVVq9lqUus29/8A0dMYYIjGqG4tw+5g+WwJiv5WMZ9BWy6q0fUNWRbaSEWVrvDTF5EknkCnIVViLIozzkt3A445sOlBAvaZ01czadDZ2EasgkjV0Zwo8KMcckjgMEJxzxwDWu626PvprB1j2TXcxjifa3hxQwK27w4Q54XcqbiTub7FUWdSgg13aata2URtRFLOjx77dcLEsEaFTFEX5z9Al2OT5sY4Wsa20ebUL22vLix9ya2O4uZVaWY4wEwn5APOW59APMSLCpQVs+hajJrs9wEWKARJBHcEqWEfDP4a8+ctvG4jCgng8CttL09NPrQu50Hu9tAFtskHdK5O9sA5Ugccgfk47VM6/EsiqCzEKAMkk4AA9ST2oK96n0DUp9ZtriFYhbwwlUkkIIR5NwdggO5nwVxny8Dmvx1Zod5DqVjf28LXiwwmCRC6iXkMN+WwCTu5x8D2zxYlvOrqrowZWAZWByCD2II7ivSg0OjyX0ziW4QW0YB224ZZJGJGN0rjyqB3Cr9ZP5NQ95NWubd7HUNMSZmyvvHjIsB5O2TAyykcHyjdx2B4qzqUEEvbXUdOhsI7CL3uGGNoriMsqSPwux1LdsEPwM/SwQe4/XTXT7SX7alLa+5uYvC8ISBnkLEEySbPKDgAAck9z2FTmlBoOvbeeTTrqO2XdM8TIq5wSG4bBPrtLY+dan2c6RexW9utyFt0hj2JbowYsx+lJKw4yTkhBwMkkk42zWlBAumNNn0t7uMW8k9vNO1xDJEULAuoBjdXZSCNowwyD6kdq99G6duJ9QOpXyiMopitLcMGMSnOXdlJUyNluFJAB7nAqbUoIb7SW1CS3a2sLZ5DKNskwliQIjEhwu9wxcjjtgbu+eKkujRhYIlWJoVVQqxMVJQKMAHw2ZewHYms2lBVel6ZqMeuzX4sJRbzoI3Bmt96kKg3bVmIIBXtknBPrxW91fRJ7jW7SV4z7rawtIr5G1p3JXGM54G1hx3X51N6UGm6zinexukthumaJlQZAyWGOCeM4zj51G/Z3o1/FZwJMqWwhjKxwK24vI27MkzLxgkkiNfU5JJAAntKCrbhNUvrRrC+01GkK7PemmTwgQMCbC+bd67V79vKCcWLounLb28MCkssUaRAnuQihQT8+KzaUClKUClKUClKUFPzaap6jFpvn93Nv4nhC5mC7tp5GHyPqzipP1D01cWsTT6XcTrJGpf3eWV5oZgvJXErEoxGcFSPhx3Gkk/+7F/yn/tNWfdTrGju5ARVLMT2AUZJOfTGaDR9B9VR6lZpcINpyUkTOdjrjIz6jBBHyIrdi6j37N67xyU3Dd+zvVFdFahNZ6Bqd7ECviTYgPbG5kjLj04LHHzSpXP0TczWUMcIsonGyaO6UuZ9/DFy23JZ+cnPrQWcXHxH7aFx8RVVe1fRooHstTeGJzFMiXn3tSJEcBd7AjzFSMDPI3L8OJJBpNtd6pJcmGNhbIkSuUU75n2yFskZJjTwgp9N7fCgltxdRx48R1TPA3MBn6s96i/tXtUk0m73qG2xl1yPosvYj4Gor0bHPqBvbpobSfxJ5IR7xuLRxJgLGo2sEXBycdycmsq80G4senry3uJVlKRyeGV3YWMgbU83Jwd2PlgelBMehPxbZf5eL/bFbZL2IuUEiFx3UMCwx8s5qreqNXlg0LTY4XMZuRb27SLwyK8eWIPoSBj7TUl6r6OtBpkkUMSRGCIyQSIoDxvECwYMPNkkcnOTk0EykkCgsxAA5JJwAPmT2rz97j3BN67iMhdw3EfEDuapfq2/a+6Whup8mZSo3ZIDFZzEWIGA2QM8jgnipD1l7PLN7B54kMd1HF4yz72MhaNN3mZmJbOMZ7jgjtQTPq3RUu7fw3nlgUMHMkUmxht9CTxj/p8K3DuAMkgD4k8VSXtJmN105ZXU/mmBj82cZLKVYkDg7sA/uqRe26wRl0+Q7gwvI4wVdh5XJzwDjPAw3cehoLH96Tfs3rv77dw3fs71+5ZVUFmIVR3JOAPtNVV7UOnrW0FjcW0SxTC9iBlX6bBixbex5ck+pJNZ3tDBXVNMlusf0chfeW/BJOVcRtJngc+Hhj2w3zoLFt7hHG5GVh8VII/aK/N9dpFG8shCpGpdyfRVGSf2VV2m6Da3euS3FvEklosC75E/AtcBwRsZfK7AAZIyBznmpz19ZvNpt5HHku0D7QO5IXOPt7fbQRnpETawDe3TyJalittaxyMilUbBeVkIMhJGNudvB4Oa2vUXR4FvI2ntJb3KKWiMUrKrsOQjqW2OGIA8w4zWN7F9RSbSbcLjMW6Jx8GViefrBU/bU2mmVFZ3YKqgszMcKoAySSeAAOc0DxAMbiATwAT647fM96+Qzq4JRlYA4OCDgjuOPWqu9o2mJLrWkjdIBKJVcpIwyqoOF58m4FgWXBwe+QCP11rpcWk2Pg2AaL326jiZvEbyhwd2CeVG1SvHI3Ggs2K6jZiqurMv0gGBI+sDtX7llVQWYhQO5JwB9pqv77ou6Z7RoEsbVraQMrwh9xjGQ0Z8oyrZ5z/61m69ZWxu5DqEi3Ksqi2shE0jRgDDyeGm4uxJ/CbRtHGeaCaRyBgCpBB5BByD9orXaVrsFw0yxOG8GTwnPG3eFBIBzzjIB+eRUF9jFupt9Rg2sIlvJY1jYnKJgDbweD8cHvmtZ7JulLGVr55LeNmhvpFiJByioQVA59DQWPFoqLfPdePKXeIR+CZPvQCkeYJ8e3PzPxrbhx8R+2q40ayjj6lvNi432iu3JOWZ1yee3YcdqwrbTLfTeohiGNIryEtCwRQIpYwfECceQFQc477wPqC1Aw+IrzN1Hv2b1399m4bv2d6ri2jis9OvtVggjjmnEksJEa5SNiFhxgDCsAkpHxY57Vh2nR1xdaXEiLZq8qR3AuiXNx4rbX8QttzvPIzu4HHbigtmlVz/AFc6g/8AyUH+k1KBP0XqJ1MaitxaiQJ4Yj8KQpswRg+fJPPfj6q3Gp9NXd6nhXt0iwE+eK1iZDIAc7XkkdjtPqFC5+Nbg9UWOM++W2P8eP8A+VbG3uEkUNGyup7MpBB+0cUGs1Ppu3msnstgSBo/DCqB5AOVIz6ggMPmKjXTvTerwRLavewG3QbVlWJvegg7KpZtinHAJDY+eKntKDWa/oyXVpLbPnbJGUyTkg48rZPcg4OflWN0VoPuNnDb53Oq5kbk7pG5c5PJGScfICt5Sgr6Doy+s7u4m024hENy/iSQ3CMyq5zll2MD3J9R6A5wK2+t9OXU1hLa+8K8k+RLLIpCgMO0aIcIowAFyfUkkkkyqlBDpuihcaYlhdsp8NVWOWIEFTGoCvhvyu+R2waXei6lPamzmmgCsvhyXKBvFdOzYjPlR2XgtuI5JA7ATGlBWntc02O20B4IRtjj8FFHrgSr3PqT3J+Jrc/0Pf3VottcywJE6KsskIbxZE2jcoDeWIsOCfNxnAGeNp1b0tHqEfgzSzLEfpRxlAHIIKklkLcEehA+Oa2WlWJhj2GaSbHZpNm4DAAH3tFBA+Yz86CL9f8ARkl7Zx2du0UEKbcZViQIxhVUAgAY/dX3rPpm7vo7ZfEt4zDKk5O1yC8ZbAHI8uCPn3rddR9T2tiqtcybN52ooBLOfgAB8xz2rc0EN636Yu7+O3QSQR+FIk7Ha7ZdM8DkeXkfOtN1ZbXFzqdmltOI722iaaTK7rZUkymQrHJc5IHHb1GBVh3l9FEFMsiRhmCKXYLuZuyjJ5J+FarWulYLiZbjdLDcIpRZ4X2ybSc7TkFXHyYGgiOs6prdjJaNLJa3MU1wkDIkRR8yZ7c/AMc+mBkYzVl1ptP6cjjkWV3mnlUEJJO+4rnuVVQEQkcEhQccVuaCDDoeW1upLnS5khEpzNbSoWgc57rtIaM8ntnv6DiszWtH1C9iME0sFvC/E3gh5JJEyMoGfaIwwyCcE81LaUEM6k6Xuri/tbtJIFFqX8NGVyX8RQDuIPGMHGK2PV3TA1Gya3nYI5wwdBkJIvIIB5I7jHBwTyO9SKlBDtE0fVsJFd3kJiTGXhjYTyhcYDOx2oD6lVyeeRnNY69LX0Oo3V1az2+y6CbxNG7PGY1CjbsZd478Ej0HpkzmlBDOh+lLqxmut88ckE0zTj72RMXf84ghFHyC8n83tWP0v0lfWVzc+HcQe6zztcEGJjOCxyVB3BRxgZIb4gCp3Sgh1r01drqj35kgKvGITGFfIRWByDnlsD4Y5r39oPR66lFCm7Y0cyvu5B2E4lUEc8oTj5gVKqUGFf6XFNbvbuv3p4zEVHGFK44+GB2qGdOdLataRi0jvYDarkJI0LNcohJO1ctsz8C24D4YGKsClBof6rr+k3v/AIl6VvqUFTC0j/rWw2JhrTLDaME7QMkepxSGL3PqZLeyG2C4g8W5iTiNWxJ5tvZT5Yzxj6Xzr7cQ7+qXXcy5s8blOGHA5BIODU/0Ppm3tXkkjVmmlOZZpHLyvjsCzdgMDyjA4HFB56/1jY2Zxczqh4yArOVz23CNSUB+JxWy/pSDwRceLH4JUP4pYBNp7HceMdqr9poDp+oR6fC1xERO01zM4EbyFT4hDFS8zLgAELt4A3dyMroOJW6diVgGBt5cgjIPL+hoN2nX+mFoFF0ha4JWEYbzEOU/N8oLhgCcA44zWtf2paat1LA86KkSjMvJVnJOVXaDnaAMn4n5VgexfRrZtJtJWgiaTfI+9kUtuWZ1VskZBCgAH0Ar70rCp17VgVXASDAwMfQoJXc9XWEcixvcxK7LvCluQuzflvzBt5y2K89F6zsLqZoIJw0qjcUKOhIHqu9RvH1ZqKdW2kZ6g0omNDmOXOVHOxSVzxzg8j4V7dVoB1BpLAAM0c6sR3ICHAJ9QMn9poJlq2u29uVWVzvfJWNEeSRgO5CRKzkD1OMCvll1BaywG4SZPBXIZ2O0IR3Dh8FCOOCAagPT6S3GtasPepYJI/CRQqxMTEFOAPGjcqM4Y4wCWBOeKkum9IxWy3zGWSc3QLyrKI9uQrchY0UDPrx6Cg916+00mAC6Qm4YrCAGO8iQx/m+UFwwDHAOOCaydT6ts4HdJJG3RgGTZFJIIwRkeIYkYR8c+Yjjmoj7FtFtn0m1keCJn3ySb2RSwdJnVWBIyCAAAfSsLUDqGlTXl3bpHe2E0rzTLu++xNkiXn1CkFcc4C8gYJoM321TpJpts8ZDI9zAyMOQwYMQQfUEGpOnXWnG5FqLlDMW2hcNtLZxtD42Fs8Y3Zzx3qC+0q4t5tCsWt1KwNLbiNG7qgVlCnJOSAMdz27mtr7arSNLG3ZEVTFdQ+GVAGzkjAx2Hbj5UEk6yn037wmoNHnxVeBGLbjIGAUhU8xGWAPpzzxWdrHUlpavGlxMiPKyrGhPmYs20HA5C5/KPA+NQ321geFpx9ff4efsf/pX32wW6M+k7lVs6hChyAcqx5U57g/CgkOne0DTJ7j3aK7jaXOAAGCsfgrkbHP1E5rZ6tr1vbFFlZt752IkbySMF7kJErNgcZOMDIqF+2/SIW01pwgWeF4zA6jD7mkVdoK88g5x8QD6U6l0vUUuob+wMctwlssNzbO2Nys2/K5xglgfUfRHfkUE50fVobqPxIH3pkqeCpDL9JWVgGVh6ggGs6op7OuoYb2GWWOFoJRMRcRsc4lCqGOfqC+g5B4+MroFKUoFKUoFKUoFKUoFKUoFKUoIb/Z+nvXvnvd17zt2eJmL6OMY2+Ftx9lTEjPBr7SghWm+zmGFJIFubr3WQsTbbwIxv7gMqiTb/wDruwfXOTnL0XopbazNpHdXJQ5UMShZUJJKqNm0Alm5wTz3wABKqUGg6U6XWwjWGKaZoVBCRvsIUs+4kFUDE5Ldzjk1hX3Qsb3r3kdzcwPKoSZYnVVkC4HcqSpwAMggj0INSylBGNT6NSa6jujcXCyQgrDtKbUDDDDzIS2fixJr7q/R6z3cd21xOssWfB2+HtjDDDAAxndn55qTUoIl1F0HDc3K3cc09tcqNplgYKXUdgwIIPw+rAOcCs616XWOF41nn8STHi3DMHnfHoS6kBQCQFAAGTjGSa39KDQdKdLrYRrFDNM0Khgsb7CFLNuJBCBs53dzjk1iT9G5FwiXdzHDcO7yRL4ZAMrEy7GZC0YYlsgHjJxipVSgiut9CW9xbwWu+WK3g27I4yuMp9FiWUsSMn15zk5r06i6OW9ijinubgqhDeXw1LupO1mxH3GewwPlUmpQRbX+i1vFhWe5uCIWEi48MEyKWw5xHycHGO3A4qNe2CyLR6VEZJMtfRRmUYEmWBG4bQAG9eBjNWdWo1TpizuH8S4t4pXAwGdckY+Ge1Bix9Lhnie6nluvBIeJZAiorqCA5WNFDuMnBOcdwAa9dQ6eL3HvMNxNBIYxE4QIyOqFiuVkUjILPgjHc1trO1SJAkahUXso7DJz+/Ne1Bqem+n4rONkjLMzu0ssjkF5JH+kzYAGT8AAK21KUClKUClKUClKUClKUClKUClKUClKUCleF3dxxLuldEX852Cj9pNaGXr/AEpeDfW/w4kB/dQSWlabTOq7C4bbBdQSN+asi7v2ZzW5oFKUoFK0mo9XafA22a7gRh3UyLuH2A5rGh690tiAL63yeBmQD99BJKV5W1ykiho3V1PZlYMD9or1oFKUoFKUoFKUoFKUoFKUoFKUoFKUoFKUoFKUoFKUoFUt7R/bL4bNb6aVLDKvcEAqD6iMHhsfnHj4A962Xt56ya2gWzhbbLcKTIQeVizj7N5yPqDVztQZeqapPcOZLiWSVz6uxY8/DPYfIViUpQKsToL2sXdkypcM9xbdirHMiD4ox5P6pOPhiq7pQdiz9V2a2XvxlU2+3eHHc57KAed2eNvfPFc79de1K8v2ZY2a3t+wjRsMw+LsOTn83t9feoY2ozGFYDIxhVzII8+UORgtj44/efiaxaBSlKDO0jWbi1ffbTSRN8UYjP1jsw+Rq8fZr7YhOyW2obUlOFScYCSH4OBwjHjkeU/L1oClB3BSq09h/WTXtq0EzEz24A3E5Lxn6JPxIwVP2H1qy6BSlKBSlKBSlKBSlKBSlKBSlKBSlKBSlKBSlKDkn2oasbnVLpyeFkMSfJYvL/zIJ+2orXpcSl3ZjyWYsfrJya86D6ikkAAkngAdyT2xVg6P7G9VnQOUigBGQJnIb7VVWK/UcVv/ALnnplJZZbyQBvBIjiB9HYZZvrC4A/WPyq/6Dk7qz2bahYJ4k0avEO8kTblX9bIDKPmRiohXbs0SupVgGVgQwIyCDwQR6iuQuvdBFjf3FuudivmPP5jjcg574BAz64oI/SlSr2YdPrfalBC4zGCZJR8UjGcH5Mdqn66DJ6W9mGo30YljjWOJuVeZioYfEAAsR88YrL132QapbIX8NJlAyfAYswH6rKrH7Aa6hVQAABgDgAdhX2g4fxSrW+6A6ZS3uo7qJdq3O7xAO3iJjJ+RYEH6wT61VNBNPY7q5t9WtznCykwP8xJ9H/zhD9ldWVxboM+y5t3/ADZo2/4XBrtKgUpSgUpSgUpSgUpSgUpSgUpSgUpSgUpSgUpSg4fpSlB0X9zj+LZv82/+zDVq1VX3OP4tm/zb/wCzDVq0CuZvb8oGrH5wxk/+Yf8AoK6Zrmj7oD8an/Aj/e1BW1Wl9zqP/qcp/wD5n/3I6q2rT+51/GUv+Wb/AHI6Do2lKUFP/dJf3W0/xj/tmuf66A+6S/utr/jH/bNc/wBB76f+Fj/XX+IV2zXE2n/hY/11/iFds0ClKUClKUClKUClKUClKUClKUClKUClKUClKUHD9KUoJ10H7TZ9Mt3gihikVpTKS5bOWRVx5T28o/bUk/t8vP0W3/4n/nVQ0oLe/t9u/wBFt/2v/OoB1t1TJqVz7xIixtsVNq5IwueefrrQUoFSPoXq6TTLhp4o0kZozHhycYLKc8fVUcpQW9/b7d/otv8A8T/zp/b5efotv/xP/OqhpQTbr32jz6pFHHLDHGI3LgoWJOVxjzGoTSlB76f+Fj/XX+IV2zXE2n/hY/11/iFds0ClKUClKUClKUClKUClKUClKUClKUClKUClKUHLHtW6ImsLqSRUJtZWLxyAeVdxzsbH0SCcD4jHzxBc12/JGGBVgCDwQRkEfMHvWnfpLTySTZ2xJ7nwU/lQccUrsX+p+nfoVt/op/Kn9T9O/Qrb/RT+VBx1mvtdif1P079Ctv8ART+Vc7+2yxih1R0hjSNBHGQqKFXJXngcUEDpSrT+5/0uC4urlZ4o5QIQQJEDAHeORuHFBVeaZrsX+p+nfoVt/op/Kn9T9O/Qrb/RT+VBx3Suhvbd09aQaYzw20Mb+LGNyRqrYJORkDNc80Hvp/4WP9df4hXbNcTaf+Fj/XX+IV2zQKUpQKUpQKUpQKUpQKUpQKUpQKUpQKUpQKUpQKUpQKUpQK5j9vX43k/wo/4a6cqgvuhumZRcJfIpaJkEchAzsdSdpb4BgQM9sr8xQU5Vv/c3f3u6/wAEf7gqoKvr7nfpyWNJ7yVSqyhUiBGCygks36udoB9cGgualKUFb+378Ut/jR/vNcz11n7U+n5L3TZ4YhmUYkjH5xjOdo+ZGQPmRXJ0sbKxVgVYHDKRggjuCD2NB66f+Fj/AF1/iFds1yL7Oumpb6+hjRSUR1eZvyURWycn4nGAPU/bXXVApSlApSlApSlApSlApSlApSlApSlApSlApSlApSlApSlArC1n8BL+o37qUoOQtJ/vkX+Kv8Yrsa3+iv1D91KUHpSlKBXNft9/GP8A3BSlBZvsI/Fo/XP76se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965" name="AutoShape 5" descr="data:image/jpeg;base64,/9j/4AAQSkZJRgABAQAAAQABAAD/2wCEAAkGBxITEhQUEhQVFhUXGB0WFhcYFh4cFxgbFhcdHhkeHh4YHSggGB4lHB8VITEhKykrLi4uHB8zODMsNygtLisBCgoKBQUFDgUFDisZExkrKysrKysrKysrKysrKysrKysrKysrKysrKysrKysrKysrKysrKysrKysrKysrKysrK//AABEIANEA8QMBIgACEQEDEQH/xAAcAAEAAgMBAQEAAAAAAAAAAAAABgcEBQgDAQL/xABLEAACAQMDAgMEAwwIAwcFAAABAgMABBEFEiEGMRMiQQcUUWEycYEIIzM1QlJUcpGxstEVFhc0c3STs5Kh4UOClKLBwtIlNlViZP/EABQBAQAAAAAAAAAAAAAAAAAAAAD/xAAUEQEAAAAAAAAAAAAAAAAAAAAA/9oADAMBAAIRAxEAPwCS+3hkisPGGVnLpFHIrlWUZLHGCM8Bv21+Os+mYbPSmuIpJbe5gjRvFSZwXkG0YbzYfc3Hb1rx9sqtPd6TZISPFnMjEAEqEKAMAwIOFMhwRjivx7TtIuLaBbya4N/DA6GS2uFVY2DOFDDwAgLAn8pWHPbjBCddCalNcafazTjEskYZuMZ+DY9Nww321vEcHsQfTj4jvUQ6m1VZNK97SRobcweMwXyyOrJlI1f/ALPcxVSQM44GDzUb6Quv6I0GOVl3Tyq86x5+kzjcCc9lWMIzH0wfUjIWorA9jnHBr8tKoIBIBPYZ5P2VXnspsbiPSZLj6V1dGW68x4Z3z4ecejYDf96o/wBFwadqZjW78aPVoXEkrOzLMzRtuO3d5dvpsAG0dgMZoLT6j0/3i2kh8Z4N4x4qNhl5HY/Pt9tZNlCIYURpGbw0VTJIRubaANzHgEn1qs/ajphu7/T7RpGcSy7zGMiOOCFQZCwB87uS2GPACgADJLY3tztw3u8cssjGedEhhjyAkageK20Z8aUsQBntlQBncWC3XcAZJAHxJwK/VU57VNHklt7WOZ394uZ44be3RvvMC+pYD8K4XAZycAny4AyZH151B7klnp9vKsUk+I/Gcj7zDGAGfnu5AwvxOfWgnviru27hu74zz+yvruAMkgAdyTgVVSdMx3F9ZNYQPFDauZJ711ZJLhhjyhnAefcc7nI28nB9D86z1aFdUaDWI3Ng6ILVvN4Af8tn2Y3NnIyc7QBwAxNBa6sCMg5B7EV+RKuduRuHJGef2VCtT0yTT9GlTSS0jKpeEk+IwWR9zbMfSwhO3vnA7+uo6As9HvZIbu08SO7gyZkaRjKxZCreLvJ8QZOdw9fX0oLPqOWnVQk1KawSInwIlkll3eVWfBVMY5JBBzn0PwrcatbRSwyJOAYip8QEkAqOTkgg4qrPZD0jaXEUt9JAp8S5Z7YZbyRxt5PXnDBhzn6IoLdZgBknAHcmvkcgYZUgj4g5H/Kq36YP9MXl3Pc+e0tpTBbW5/BF15aV17O2MYzkDd8Rmv3rciWGs6etqqxpeCSO4iQYRtm3w5No4Dgk+bGSBigsetF1bqTxxpFB/ebhvBh9dmR55SPzY03P8yAPUVvCarvTtXu57qS+hsXuISDDaP48SDw1b744DnOZHAOfzVSg+ewm9Z9OaNyS8FxJGxJ5OSHyc/NiPsqxHcDkkAfP51VPsduHS/1e3kQxt4wnEZIYqXZtw3LweDH2r57a7Qn3YyvJIXuY47e3jO1cAAyFh/2kjN5QcgKGXAHmJC194zjIzjOPXFR6LqoPqb6ekZJjhE0ku7hNxGFxjkkMp7+vyrXaZ0JGJpru8leaa4hMUylsQojEFkQKAwUABRz6E9zUT9lHSNndLc3skClHuW91BLYSOJvL6888c/m0FvSSBRliAPiTgf8AOvoOeRVSdTapbHVZrbW4292YJ7izFhAOPvhOwjzFiBvP0cY8oPNkdM6NFZ20dvCztGgOwu244Ziw5+AzgfLFBtKUpQKUpQKUpQVVq9lqUus29/8A0dMYYIjGqG4tw+5g+WwJiv5WMZ9BWy6q0fUNWRbaSEWVrvDTF5EknkCnIVViLIozzkt3A445sOlBAvaZ01czadDZ2EasgkjV0Zwo8KMcckjgMEJxzxwDWu626PvprB1j2TXcxjifa3hxQwK27w4Q54XcqbiTub7FUWdSgg13aata2URtRFLOjx77dcLEsEaFTFEX5z9Al2OT5sY4Wsa20ebUL22vLix9ya2O4uZVaWY4wEwn5APOW59APMSLCpQVs+hajJrs9wEWKARJBHcEqWEfDP4a8+ctvG4jCgng8CttL09NPrQu50Hu9tAFtskHdK5O9sA5Ugccgfk47VM6/EsiqCzEKAMkk4AA9ST2oK96n0DUp9ZtriFYhbwwlUkkIIR5NwdggO5nwVxny8Dmvx1Zod5DqVjf28LXiwwmCRC6iXkMN+WwCTu5x8D2zxYlvOrqrowZWAZWByCD2II7ivSg0OjyX0ziW4QW0YB224ZZJGJGN0rjyqB3Cr9ZP5NQ95NWubd7HUNMSZmyvvHjIsB5O2TAyykcHyjdx2B4qzqUEEvbXUdOhsI7CL3uGGNoriMsqSPwux1LdsEPwM/SwQe4/XTXT7SX7alLa+5uYvC8ISBnkLEEySbPKDgAAck9z2FTmlBoOvbeeTTrqO2XdM8TIq5wSG4bBPrtLY+dan2c6RexW9utyFt0hj2JbowYsx+lJKw4yTkhBwMkkk42zWlBAumNNn0t7uMW8k9vNO1xDJEULAuoBjdXZSCNowwyD6kdq99G6duJ9QOpXyiMopitLcMGMSnOXdlJUyNluFJAB7nAqbUoIb7SW1CS3a2sLZ5DKNskwliQIjEhwu9wxcjjtgbu+eKkujRhYIlWJoVVQqxMVJQKMAHw2ZewHYms2lBVel6ZqMeuzX4sJRbzoI3Bmt96kKg3bVmIIBXtknBPrxW91fRJ7jW7SV4z7rawtIr5G1p3JXGM54G1hx3X51N6UGm6zinexukthumaJlQZAyWGOCeM4zj51G/Z3o1/FZwJMqWwhjKxwK24vI27MkzLxgkkiNfU5JJAAntKCrbhNUvrRrC+01GkK7PemmTwgQMCbC+bd67V79vKCcWLounLb28MCkssUaRAnuQihQT8+KzaUClKUClKUClKUFPzaap6jFpvn93Nv4nhC5mC7tp5GHyPqzipP1D01cWsTT6XcTrJGpf3eWV5oZgvJXErEoxGcFSPhx3Gkk/+7F/yn/tNWfdTrGju5ARVLMT2AUZJOfTGaDR9B9VR6lZpcINpyUkTOdjrjIz6jBBHyIrdi6j37N67xyU3Dd+zvVFdFahNZ6Bqd7ECviTYgPbG5kjLj04LHHzSpXP0TczWUMcIsonGyaO6UuZ9/DFy23JZ+cnPrQWcXHxH7aFx8RVVe1fRooHstTeGJzFMiXn3tSJEcBd7AjzFSMDPI3L8OJJBpNtd6pJcmGNhbIkSuUU75n2yFskZJjTwgp9N7fCgltxdRx48R1TPA3MBn6s96i/tXtUk0m73qG2xl1yPosvYj4Gor0bHPqBvbpobSfxJ5IR7xuLRxJgLGo2sEXBycdycmsq80G4senry3uJVlKRyeGV3YWMgbU83Jwd2PlgelBMehPxbZf5eL/bFbZL2IuUEiFx3UMCwx8s5qreqNXlg0LTY4XMZuRb27SLwyK8eWIPoSBj7TUl6r6OtBpkkUMSRGCIyQSIoDxvECwYMPNkkcnOTk0EykkCgsxAA5JJwAPmT2rz97j3BN67iMhdw3EfEDuapfq2/a+6Whup8mZSo3ZIDFZzEWIGA2QM8jgnipD1l7PLN7B54kMd1HF4yz72MhaNN3mZmJbOMZ7jgjtQTPq3RUu7fw3nlgUMHMkUmxht9CTxj/p8K3DuAMkgD4k8VSXtJmN105ZXU/mmBj82cZLKVYkDg7sA/uqRe26wRl0+Q7gwvI4wVdh5XJzwDjPAw3cehoLH96Tfs3rv77dw3fs71+5ZVUFmIVR3JOAPtNVV7UOnrW0FjcW0SxTC9iBlX6bBixbex5ck+pJNZ3tDBXVNMlusf0chfeW/BJOVcRtJngc+Hhj2w3zoLFt7hHG5GVh8VII/aK/N9dpFG8shCpGpdyfRVGSf2VV2m6Da3euS3FvEklosC75E/AtcBwRsZfK7AAZIyBznmpz19ZvNpt5HHku0D7QO5IXOPt7fbQRnpETawDe3TyJalittaxyMilUbBeVkIMhJGNudvB4Oa2vUXR4FvI2ntJb3KKWiMUrKrsOQjqW2OGIA8w4zWN7F9RSbSbcLjMW6Jx8GViefrBU/bU2mmVFZ3YKqgszMcKoAySSeAAOc0DxAMbiATwAT647fM96+Qzq4JRlYA4OCDgjuOPWqu9o2mJLrWkjdIBKJVcpIwyqoOF58m4FgWXBwe+QCP11rpcWk2Pg2AaL326jiZvEbyhwd2CeVG1SvHI3Ggs2K6jZiqurMv0gGBI+sDtX7llVQWYhQO5JwB9pqv77ou6Z7RoEsbVraQMrwh9xjGQ0Z8oyrZ5z/61m69ZWxu5DqEi3Ksqi2shE0jRgDDyeGm4uxJ/CbRtHGeaCaRyBgCpBB5BByD9orXaVrsFw0yxOG8GTwnPG3eFBIBzzjIB+eRUF9jFupt9Rg2sIlvJY1jYnKJgDbweD8cHvmtZ7JulLGVr55LeNmhvpFiJByioQVA59DQWPFoqLfPdePKXeIR+CZPvQCkeYJ8e3PzPxrbhx8R+2q40ayjj6lvNi432iu3JOWZ1yee3YcdqwrbTLfTeohiGNIryEtCwRQIpYwfECceQFQc477wPqC1Aw+IrzN1Hv2b1399m4bv2d6ri2jis9OvtVggjjmnEksJEa5SNiFhxgDCsAkpHxY57Vh2nR1xdaXEiLZq8qR3AuiXNx4rbX8QttzvPIzu4HHbigtmlVz/AFc6g/8AyUH+k1KBP0XqJ1MaitxaiQJ4Yj8KQpswRg+fJPPfj6q3Gp9NXd6nhXt0iwE+eK1iZDIAc7XkkdjtPqFC5+Nbg9UWOM++W2P8eP8A+VbG3uEkUNGyup7MpBB+0cUGs1Ppu3msnstgSBo/DCqB5AOVIz6ggMPmKjXTvTerwRLavewG3QbVlWJvegg7KpZtinHAJDY+eKntKDWa/oyXVpLbPnbJGUyTkg48rZPcg4OflWN0VoPuNnDb53Oq5kbk7pG5c5PJGScfICt5Sgr6Doy+s7u4m024hENy/iSQ3CMyq5zll2MD3J9R6A5wK2+t9OXU1hLa+8K8k+RLLIpCgMO0aIcIowAFyfUkkkkyqlBDpuihcaYlhdsp8NVWOWIEFTGoCvhvyu+R2waXei6lPamzmmgCsvhyXKBvFdOzYjPlR2XgtuI5JA7ATGlBWntc02O20B4IRtjj8FFHrgSr3PqT3J+Jrc/0Pf3VottcywJE6KsskIbxZE2jcoDeWIsOCfNxnAGeNp1b0tHqEfgzSzLEfpRxlAHIIKklkLcEehA+Oa2WlWJhj2GaSbHZpNm4DAAH3tFBA+Yz86CL9f8ARkl7Zx2du0UEKbcZViQIxhVUAgAY/dX3rPpm7vo7ZfEt4zDKk5O1yC8ZbAHI8uCPn3rddR9T2tiqtcybN52ooBLOfgAB8xz2rc0EN636Yu7+O3QSQR+FIk7Ha7ZdM8DkeXkfOtN1ZbXFzqdmltOI722iaaTK7rZUkymQrHJc5IHHb1GBVh3l9FEFMsiRhmCKXYLuZuyjJ5J+FarWulYLiZbjdLDcIpRZ4X2ybSc7TkFXHyYGgiOs6prdjJaNLJa3MU1wkDIkRR8yZ7c/AMc+mBkYzVl1ptP6cjjkWV3mnlUEJJO+4rnuVVQEQkcEhQccVuaCDDoeW1upLnS5khEpzNbSoWgc57rtIaM8ntnv6DiszWtH1C9iME0sFvC/E3gh5JJEyMoGfaIwwyCcE81LaUEM6k6Xuri/tbtJIFFqX8NGVyX8RQDuIPGMHGK2PV3TA1Gya3nYI5wwdBkJIvIIB5I7jHBwTyO9SKlBDtE0fVsJFd3kJiTGXhjYTyhcYDOx2oD6lVyeeRnNY69LX0Oo3V1az2+y6CbxNG7PGY1CjbsZd478Ej0HpkzmlBDOh+lLqxmut88ckE0zTj72RMXf84ghFHyC8n83tWP0v0lfWVzc+HcQe6zztcEGJjOCxyVB3BRxgZIb4gCp3Sgh1r01drqj35kgKvGITGFfIRWByDnlsD4Y5r39oPR66lFCm7Y0cyvu5B2E4lUEc8oTj5gVKqUGFf6XFNbvbuv3p4zEVHGFK44+GB2qGdOdLataRi0jvYDarkJI0LNcohJO1ctsz8C24D4YGKsClBof6rr+k3v/AIl6VvqUFTC0j/rWw2JhrTLDaME7QMkepxSGL3PqZLeyG2C4g8W5iTiNWxJ5tvZT5Yzxj6Xzr7cQ7+qXXcy5s8blOGHA5BIODU/0Ppm3tXkkjVmmlOZZpHLyvjsCzdgMDyjA4HFB56/1jY2Zxczqh4yArOVz23CNSUB+JxWy/pSDwRceLH4JUP4pYBNp7HceMdqr9poDp+oR6fC1xERO01zM4EbyFT4hDFS8zLgAELt4A3dyMroOJW6diVgGBt5cgjIPL+hoN2nX+mFoFF0ha4JWEYbzEOU/N8oLhgCcA44zWtf2paat1LA86KkSjMvJVnJOVXaDnaAMn4n5VgexfRrZtJtJWgiaTfI+9kUtuWZ1VskZBCgAH0Ar70rCp17VgVXASDAwMfQoJXc9XWEcixvcxK7LvCluQuzflvzBt5y2K89F6zsLqZoIJw0qjcUKOhIHqu9RvH1ZqKdW2kZ6g0omNDmOXOVHOxSVzxzg8j4V7dVoB1BpLAAM0c6sR3ICHAJ9QMn9poJlq2u29uVWVzvfJWNEeSRgO5CRKzkD1OMCvll1BaywG4SZPBXIZ2O0IR3Dh8FCOOCAagPT6S3GtasPepYJI/CRQqxMTEFOAPGjcqM4Y4wCWBOeKkum9IxWy3zGWSc3QLyrKI9uQrchY0UDPrx6Cg916+00mAC6Qm4YrCAGO8iQx/m+UFwwDHAOOCaydT6ts4HdJJG3RgGTZFJIIwRkeIYkYR8c+Yjjmoj7FtFtn0m1keCJn3ySb2RSwdJnVWBIyCAAAfSsLUDqGlTXl3bpHe2E0rzTLu++xNkiXn1CkFcc4C8gYJoM321TpJpts8ZDI9zAyMOQwYMQQfUEGpOnXWnG5FqLlDMW2hcNtLZxtD42Fs8Y3Zzx3qC+0q4t5tCsWt1KwNLbiNG7qgVlCnJOSAMdz27mtr7arSNLG3ZEVTFdQ+GVAGzkjAx2Hbj5UEk6yn037wmoNHnxVeBGLbjIGAUhU8xGWAPpzzxWdrHUlpavGlxMiPKyrGhPmYs20HA5C5/KPA+NQ321geFpx9ff4efsf/pX32wW6M+k7lVs6hChyAcqx5U57g/CgkOne0DTJ7j3aK7jaXOAAGCsfgrkbHP1E5rZ6tr1vbFFlZt752IkbySMF7kJErNgcZOMDIqF+2/SIW01pwgWeF4zA6jD7mkVdoK88g5x8QD6U6l0vUUuob+wMctwlssNzbO2Nys2/K5xglgfUfRHfkUE50fVobqPxIH3pkqeCpDL9JWVgGVh6ggGs6op7OuoYb2GWWOFoJRMRcRsc4lCqGOfqC+g5B4+MroFKUoFKUoFKUoFKUoFKUoFKUoIb/Z+nvXvnvd17zt2eJmL6OMY2+Ftx9lTEjPBr7SghWm+zmGFJIFubr3WQsTbbwIxv7gMqiTb/wDruwfXOTnL0XopbazNpHdXJQ5UMShZUJJKqNm0Alm5wTz3wABKqUGg6U6XWwjWGKaZoVBCRvsIUs+4kFUDE5Ldzjk1hX3Qsb3r3kdzcwPKoSZYnVVkC4HcqSpwAMggj0INSylBGNT6NSa6jujcXCyQgrDtKbUDDDDzIS2fixJr7q/R6z3cd21xOssWfB2+HtjDDDAAxndn55qTUoIl1F0HDc3K3cc09tcqNplgYKXUdgwIIPw+rAOcCs616XWOF41nn8STHi3DMHnfHoS6kBQCQFAAGTjGSa39KDQdKdLrYRrFDNM0Khgsb7CFLNuJBCBs53dzjk1iT9G5FwiXdzHDcO7yRL4ZAMrEy7GZC0YYlsgHjJxipVSgiut9CW9xbwWu+WK3g27I4yuMp9FiWUsSMn15zk5r06i6OW9ijinubgqhDeXw1LupO1mxH3GewwPlUmpQRbX+i1vFhWe5uCIWEi48MEyKWw5xHycHGO3A4qNe2CyLR6VEZJMtfRRmUYEmWBG4bQAG9eBjNWdWo1TpizuH8S4t4pXAwGdckY+Ge1Bix9Lhnie6nluvBIeJZAiorqCA5WNFDuMnBOcdwAa9dQ6eL3HvMNxNBIYxE4QIyOqFiuVkUjILPgjHc1trO1SJAkahUXso7DJz+/Ne1Bqem+n4rONkjLMzu0ssjkF5JH+kzYAGT8AAK21KUClKUClKUClKUClKUClKUClKUClKUCleF3dxxLuldEX852Cj9pNaGXr/AEpeDfW/w4kB/dQSWlabTOq7C4bbBdQSN+asi7v2ZzW5oFKUoFK0mo9XafA22a7gRh3UyLuH2A5rGh690tiAL63yeBmQD99BJKV5W1ykiho3V1PZlYMD9or1oFKUoFKUoFKUoFKUoFKUoFKUoFKUoFKUoFKUoFKUoFUt7R/bL4bNb6aVLDKvcEAqD6iMHhsfnHj4A962Xt56ya2gWzhbbLcKTIQeVizj7N5yPqDVztQZeqapPcOZLiWSVz6uxY8/DPYfIViUpQKsToL2sXdkypcM9xbdirHMiD4ox5P6pOPhiq7pQdiz9V2a2XvxlU2+3eHHc57KAed2eNvfPFc79de1K8v2ZY2a3t+wjRsMw+LsOTn83t9feoY2ozGFYDIxhVzII8+UORgtj44/efiaxaBSlKDO0jWbi1ffbTSRN8UYjP1jsw+Rq8fZr7YhOyW2obUlOFScYCSH4OBwjHjkeU/L1oClB3BSq09h/WTXtq0EzEz24A3E5Lxn6JPxIwVP2H1qy6BSlKBSlKBSlKBSlKBSlKBSlKBSlKBSlKBSlKDkn2oasbnVLpyeFkMSfJYvL/zIJ+2orXpcSl3ZjyWYsfrJya86D6ikkAAkngAdyT2xVg6P7G9VnQOUigBGQJnIb7VVWK/UcVv/ALnnplJZZbyQBvBIjiB9HYZZvrC4A/WPyq/6Dk7qz2bahYJ4k0avEO8kTblX9bIDKPmRiohXbs0SupVgGVgQwIyCDwQR6iuQuvdBFjf3FuudivmPP5jjcg574BAz64oI/SlSr2YdPrfalBC4zGCZJR8UjGcH5Mdqn66DJ6W9mGo30YljjWOJuVeZioYfEAAsR88YrL132QapbIX8NJlAyfAYswH6rKrH7Aa6hVQAABgDgAdhX2g4fxSrW+6A6ZS3uo7qJdq3O7xAO3iJjJ+RYEH6wT61VNBNPY7q5t9WtznCykwP8xJ9H/zhD9ldWVxboM+y5t3/ADZo2/4XBrtKgUpSgUpSgUpSgUpSgUpSgUpSgUpSgUpSgUpSg4fpSlB0X9zj+LZv82/+zDVq1VX3OP4tm/zb/wCzDVq0CuZvb8oGrH5wxk/+Yf8AoK6Zrmj7oD8an/Aj/e1BW1Wl9zqP/qcp/wD5n/3I6q2rT+51/GUv+Wb/AHI6Do2lKUFP/dJf3W0/xj/tmuf66A+6S/utr/jH/bNc/wBB76f+Fj/XX+IV2zXE2n/hY/11/iFds0ClKUClKUClKUClKUClKUClKUClKUClKUClKUHD9KUoJ10H7TZ9Mt3gihikVpTKS5bOWRVx5T28o/bUk/t8vP0W3/4n/nVQ0oLe/t9u/wBFt/2v/OoB1t1TJqVz7xIixtsVNq5IwueefrrQUoFSPoXq6TTLhp4o0kZozHhycYLKc8fVUcpQW9/b7d/otv8A8T/zp/b5efotv/xP/OqhpQTbr32jz6pFHHLDHGI3LgoWJOVxjzGoTSlB76f+Fj/XX+IV2zXE2n/hY/11/iFds0ClKUClKUClKUClKUClKUClKUClKUClKUClKUHLHtW6ImsLqSRUJtZWLxyAeVdxzsbH0SCcD4jHzxBc12/JGGBVgCDwQRkEfMHvWnfpLTySTZ2xJ7nwU/lQccUrsX+p+nfoVt/op/Kn9T9O/Qrb/RT+VBx1mvtdif1P079Ctv8ART+Vc7+2yxih1R0hjSNBHGQqKFXJXngcUEDpSrT+5/0uC4urlZ4o5QIQQJEDAHeORuHFBVeaZrsX+p+nfoVt/op/Kn9T9O/Qrb/RT+VBx3Suhvbd09aQaYzw20Mb+LGNyRqrYJORkDNc80Hvp/4WP9df4hXbNcTaf+Fj/XX+IV2zQKUpQKUpQKUpQKUpQKUpQKUpQKUpQKUpQKUpQKUpQKUpQK5j9vX43k/wo/4a6cqgvuhumZRcJfIpaJkEchAzsdSdpb4BgQM9sr8xQU5Vv/c3f3u6/wAEf7gqoKvr7nfpyWNJ7yVSqyhUiBGCygks36udoB9cGgualKUFb+378Ut/jR/vNcz11n7U+n5L3TZ4YhmUYkjH5xjOdo+ZGQPmRXJ0sbKxVgVYHDKRggjuCD2NB66f+Fj/AF1/iFds1yL7Oumpb6+hjRSUR1eZvyURWycn4nGAPU/bXXVApSlApSlApSlApSlApSlApSlApSlApSlApSlApSlApSlArC1n8BL+o37qUoOQtJ/vkX+Kv8Yrsa3+iv1D91KUHpSlKBXNft9/GP8A3BSlBZvsI/Fo/XP76se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Business to 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560" y="2105640"/>
          <a:ext cx="8136903" cy="2392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27381"/>
                <a:gridCol w="1540971"/>
                <a:gridCol w="1584176"/>
                <a:gridCol w="1584176"/>
                <a:gridCol w="18001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Fund it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Indiegogo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Kickstarter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Pledge Music*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or nothing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Flexible &amp; </a:t>
                      </a:r>
                    </a:p>
                    <a:p>
                      <a:r>
                        <a:rPr lang="en-GB" dirty="0" smtClean="0"/>
                        <a:t>All or nothing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or nothing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or</a:t>
                      </a:r>
                      <a:r>
                        <a:rPr lang="en-GB" baseline="0" dirty="0" smtClean="0"/>
                        <a:t> nothing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Success 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34%*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Charges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9-14%*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8-9%*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Examples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Sheep Watch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Invizibox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The Pip: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A Biosensor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Business to 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50004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/>
              <a:t>Common Platforms – Irish Creators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ndit_logo 300x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5895440"/>
            <a:ext cx="1887598" cy="6291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052736"/>
          <a:ext cx="4177034" cy="316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6219"/>
                <a:gridCol w="1670815"/>
              </a:tblGrid>
              <a:tr h="395260">
                <a:tc>
                  <a:txBody>
                    <a:bodyPr/>
                    <a:lstStyle/>
                    <a:p>
                      <a:r>
                        <a:rPr lang="en-IE" sz="1600" b="1" dirty="0" smtClean="0"/>
                        <a:t>Vital Statistics*</a:t>
                      </a:r>
                      <a:endParaRPr lang="en-U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Total</a:t>
                      </a:r>
                      <a:endParaRPr lang="en-U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5260">
                <a:tc>
                  <a:txBody>
                    <a:bodyPr/>
                    <a:lstStyle/>
                    <a:p>
                      <a:r>
                        <a:rPr lang="en-IE" sz="1600" b="1" dirty="0" smtClean="0"/>
                        <a:t>Successful</a:t>
                      </a:r>
                      <a:r>
                        <a:rPr lang="en-IE" sz="1600" b="1" baseline="0" dirty="0" smtClean="0"/>
                        <a:t> Projects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722</a:t>
                      </a:r>
                      <a:endParaRPr lang="en-US" sz="1600" b="1" dirty="0"/>
                    </a:p>
                  </a:txBody>
                  <a:tcPr/>
                </a:tc>
              </a:tr>
              <a:tr h="395260">
                <a:tc>
                  <a:txBody>
                    <a:bodyPr/>
                    <a:lstStyle/>
                    <a:p>
                      <a:pPr lvl="1"/>
                      <a:r>
                        <a:rPr lang="en-IE" sz="1600" b="1" dirty="0" smtClean="0"/>
                        <a:t>Amount Pledged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€3,006,399</a:t>
                      </a:r>
                      <a:endParaRPr lang="en-US" sz="1600" b="1" dirty="0"/>
                    </a:p>
                  </a:txBody>
                  <a:tcPr/>
                </a:tc>
              </a:tr>
              <a:tr h="395260">
                <a:tc>
                  <a:txBody>
                    <a:bodyPr/>
                    <a:lstStyle/>
                    <a:p>
                      <a:pPr lvl="1"/>
                      <a:r>
                        <a:rPr lang="en-IE" sz="1600" b="1" dirty="0" smtClean="0"/>
                        <a:t>Average Project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€3,841.00</a:t>
                      </a:r>
                      <a:endParaRPr lang="en-US" sz="1600" b="1" dirty="0"/>
                    </a:p>
                  </a:txBody>
                  <a:tcPr/>
                </a:tc>
              </a:tr>
              <a:tr h="395260">
                <a:tc>
                  <a:txBody>
                    <a:bodyPr/>
                    <a:lstStyle/>
                    <a:p>
                      <a:pPr lvl="1"/>
                      <a:r>
                        <a:rPr lang="en-IE" sz="1600" b="1" dirty="0" smtClean="0"/>
                        <a:t>Average Funders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dirty="0" smtClean="0"/>
                        <a:t>68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95260">
                <a:tc>
                  <a:txBody>
                    <a:bodyPr/>
                    <a:lstStyle/>
                    <a:p>
                      <a:pPr lvl="1"/>
                      <a:r>
                        <a:rPr lang="en-IE" sz="1600" b="1" dirty="0" smtClean="0"/>
                        <a:t>Average Pledge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dirty="0" smtClean="0"/>
                        <a:t>€56.22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95260">
                <a:tc>
                  <a:txBody>
                    <a:bodyPr/>
                    <a:lstStyle/>
                    <a:p>
                      <a:pPr lvl="1"/>
                      <a:r>
                        <a:rPr lang="en-IE" sz="1600" b="1" dirty="0" smtClean="0"/>
                        <a:t>Average Duration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1" dirty="0" smtClean="0"/>
                        <a:t>35 days</a:t>
                      </a:r>
                      <a:endParaRPr lang="en-US" sz="1600" b="1" dirty="0"/>
                    </a:p>
                  </a:txBody>
                  <a:tcPr/>
                </a:tc>
              </a:tr>
              <a:tr h="395260">
                <a:tc>
                  <a:txBody>
                    <a:bodyPr/>
                    <a:lstStyle/>
                    <a:p>
                      <a:pPr lvl="1"/>
                      <a:r>
                        <a:rPr lang="en-IE" sz="1600" b="1" dirty="0" smtClean="0"/>
                        <a:t>Max</a:t>
                      </a:r>
                      <a:r>
                        <a:rPr lang="en-IE" sz="1600" b="1" baseline="0" dirty="0" smtClean="0"/>
                        <a:t> Project Value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dirty="0" smtClean="0"/>
                        <a:t>€32,079*</a:t>
                      </a:r>
                      <a:endParaRPr lang="en-US" sz="16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27342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Music on Fund it</a:t>
            </a:r>
          </a:p>
          <a:p>
            <a:endParaRPr lang="en-US" dirty="0"/>
          </a:p>
        </p:txBody>
      </p:sp>
      <p:pic>
        <p:nvPicPr>
          <p:cNvPr id="8" name="Picture 7" descr="fundit_logo 300x100.jpg"/>
          <p:cNvPicPr>
            <a:picLocks noChangeAspect="1"/>
          </p:cNvPicPr>
          <p:nvPr/>
        </p:nvPicPr>
        <p:blipFill>
          <a:blip r:embed="rId2" cstate="print"/>
          <a:srcRect l="7630"/>
          <a:stretch>
            <a:fillRect/>
          </a:stretch>
        </p:blipFill>
        <p:spPr>
          <a:xfrm>
            <a:off x="2180346" y="260648"/>
            <a:ext cx="1743582" cy="629199"/>
          </a:xfrm>
          <a:prstGeom prst="rect">
            <a:avLst/>
          </a:prstGeom>
        </p:spPr>
      </p:pic>
      <p:pic>
        <p:nvPicPr>
          <p:cNvPr id="7" name="Picture 2" descr="Media preview"/>
          <p:cNvPicPr>
            <a:picLocks noChangeAspect="1" noChangeArrowheads="1"/>
          </p:cNvPicPr>
          <p:nvPr/>
        </p:nvPicPr>
        <p:blipFill>
          <a:blip r:embed="rId3" cstate="print"/>
          <a:srcRect t="27321" b="11702"/>
          <a:stretch>
            <a:fillRect/>
          </a:stretch>
        </p:blipFill>
        <p:spPr bwMode="auto">
          <a:xfrm>
            <a:off x="4789352" y="714356"/>
            <a:ext cx="3854614" cy="39143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5720" y="457200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 it Blog </a:t>
            </a:r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http://www.fundit.ie/info/blog</a:t>
            </a:r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 it Frequently Asked Questions </a:t>
            </a:r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http://www.fundit.ie/info/faq/</a:t>
            </a:r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Crowdfunding Advice </a:t>
            </a:r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http://www.fundit.ie/info/category/crowdfunding-advice/</a:t>
            </a:r>
            <a:endParaRPr lang="en-IE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Case Studies </a:t>
            </a:r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http://www.fundit.ie/info/category/case-studies/</a:t>
            </a:r>
            <a:r>
              <a:rPr lang="en-I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_ILL_FACES.jpg"/>
          <p:cNvPicPr>
            <a:picLocks noChangeAspect="1"/>
          </p:cNvPicPr>
          <p:nvPr/>
        </p:nvPicPr>
        <p:blipFill>
          <a:blip r:embed="rId3" cstate="print"/>
          <a:srcRect t="28307" b="30518"/>
          <a:stretch>
            <a:fillRect/>
          </a:stretch>
        </p:blipFill>
        <p:spPr>
          <a:xfrm>
            <a:off x="5508104" y="925483"/>
            <a:ext cx="3207300" cy="775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2910" y="935164"/>
            <a:ext cx="50092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/>
              <a:t>What </a:t>
            </a:r>
            <a:r>
              <a:rPr lang="en-US" sz="3300" b="1" dirty="0" smtClean="0"/>
              <a:t>can be </a:t>
            </a:r>
            <a:r>
              <a:rPr lang="en-US" sz="3300" b="1" dirty="0" err="1" smtClean="0"/>
              <a:t>crowdfunded</a:t>
            </a:r>
            <a:r>
              <a:rPr lang="en-US" sz="3300" b="1" dirty="0" smtClean="0"/>
              <a:t>?</a:t>
            </a:r>
            <a:endParaRPr lang="en-US" sz="3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1977221"/>
            <a:ext cx="8001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000" dirty="0" smtClean="0"/>
              <a:t>Projects </a:t>
            </a:r>
            <a:r>
              <a:rPr lang="en-IE" sz="2000" dirty="0" smtClean="0"/>
              <a:t>must be just that. They must have a clear beginning and an end. They cannot be on-going causes or charities (although there’s no reason why a charity cannot have a creative project they would like to propose).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Projects must not be related to funding lifestyles or funding businesses. If your project ends up creating wealth, this is OK, but they must not be for supporting on-going expenses.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Projects must not cause unnecessary offence to any particular section(s) of the community.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Technology-related projects are great, but not ones where the technology development is sub-contracted. Developers, eat your heart out!</a:t>
            </a:r>
          </a:p>
          <a:p>
            <a:pPr>
              <a:buFont typeface="Arial" pitchFamily="34" charset="0"/>
              <a:buChar char="•"/>
            </a:pPr>
            <a:r>
              <a:rPr lang="en-IE" sz="2000" dirty="0" smtClean="0"/>
              <a:t>You must be over 18 years of age.</a:t>
            </a:r>
          </a:p>
          <a:p>
            <a:pPr>
              <a:buFont typeface="Arial" pitchFamily="34" charset="0"/>
              <a:buChar char="•"/>
            </a:pPr>
            <a:endParaRPr lang="en-IE" sz="2200" dirty="0" smtClean="0"/>
          </a:p>
        </p:txBody>
      </p:sp>
      <p:pic>
        <p:nvPicPr>
          <p:cNvPr id="6" name="Picture 5" descr="Business to 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_ILL_FACES.jpg"/>
          <p:cNvPicPr>
            <a:picLocks noChangeAspect="1"/>
          </p:cNvPicPr>
          <p:nvPr/>
        </p:nvPicPr>
        <p:blipFill>
          <a:blip r:embed="rId3" cstate="print"/>
          <a:srcRect t="28307" b="30518"/>
          <a:stretch>
            <a:fillRect/>
          </a:stretch>
        </p:blipFill>
        <p:spPr>
          <a:xfrm>
            <a:off x="5335262" y="925483"/>
            <a:ext cx="3380142" cy="775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2910" y="935164"/>
            <a:ext cx="479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Phase 1 - Preparation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1977221"/>
            <a:ext cx="80010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2200" dirty="0" smtClean="0"/>
              <a:t> Be prepared for </a:t>
            </a:r>
            <a:r>
              <a:rPr lang="en-IE" sz="2200" b="1" dirty="0" smtClean="0"/>
              <a:t>work</a:t>
            </a:r>
            <a:r>
              <a:rPr lang="en-IE" sz="2200" dirty="0" smtClean="0"/>
              <a:t> before, during &amp; after campaign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Your </a:t>
            </a:r>
            <a:r>
              <a:rPr lang="en-IE" sz="2200" b="1" dirty="0" smtClean="0"/>
              <a:t>budget</a:t>
            </a:r>
            <a:r>
              <a:rPr lang="en-IE" sz="2200" dirty="0" smtClean="0"/>
              <a:t> needs to stand up to questioning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Create a </a:t>
            </a:r>
            <a:r>
              <a:rPr lang="en-IE" sz="2200" b="1" dirty="0" smtClean="0"/>
              <a:t>quality submission</a:t>
            </a:r>
            <a:endParaRPr lang="en-IE" sz="2200" dirty="0" smtClean="0"/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Your </a:t>
            </a:r>
            <a:r>
              <a:rPr lang="en-IE" sz="2200" b="1" dirty="0" smtClean="0"/>
              <a:t>rewards</a:t>
            </a:r>
            <a:r>
              <a:rPr lang="en-IE" sz="2200" dirty="0" smtClean="0"/>
              <a:t> should be as creative &amp; desirable</a:t>
            </a:r>
          </a:p>
          <a:p>
            <a:pPr>
              <a:buFont typeface="Arial" pitchFamily="34" charset="0"/>
              <a:buChar char="•"/>
            </a:pPr>
            <a:r>
              <a:rPr lang="en-IE" sz="2200" b="1" dirty="0" smtClean="0"/>
              <a:t> Talk to</a:t>
            </a:r>
            <a:r>
              <a:rPr lang="en-IE" sz="2200" dirty="0" smtClean="0"/>
              <a:t> successful projects creators</a:t>
            </a:r>
            <a:endParaRPr lang="en-IE" sz="2200" b="1" dirty="0" smtClean="0"/>
          </a:p>
          <a:p>
            <a:pPr>
              <a:buFont typeface="Arial" pitchFamily="34" charset="0"/>
              <a:buChar char="•"/>
            </a:pPr>
            <a:r>
              <a:rPr lang="en-IE" sz="2200" b="1" dirty="0" smtClean="0"/>
              <a:t> </a:t>
            </a:r>
            <a:r>
              <a:rPr lang="en-IE" sz="2200" dirty="0" smtClean="0"/>
              <a:t>Create a list of </a:t>
            </a:r>
            <a:r>
              <a:rPr lang="en-IE" sz="2200" b="1" dirty="0" smtClean="0"/>
              <a:t>50 social influencers </a:t>
            </a:r>
            <a:r>
              <a:rPr lang="en-IE" sz="2200" dirty="0" smtClean="0"/>
              <a:t>in your network </a:t>
            </a:r>
          </a:p>
          <a:p>
            <a:pPr>
              <a:buFont typeface="Arial" pitchFamily="34" charset="0"/>
              <a:buChar char="•"/>
            </a:pPr>
            <a:r>
              <a:rPr lang="en-IE" sz="2200" b="1" dirty="0" smtClean="0"/>
              <a:t> Deliver </a:t>
            </a:r>
            <a:r>
              <a:rPr lang="en-IE" sz="2200" dirty="0" smtClean="0"/>
              <a:t>your project &amp; rewards before attempting next campaign</a:t>
            </a:r>
            <a:endParaRPr lang="en-IE" sz="2200" b="1" dirty="0" smtClean="0"/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Prepare to accept </a:t>
            </a:r>
            <a:r>
              <a:rPr lang="en-IE" sz="2200" b="1" dirty="0" smtClean="0"/>
              <a:t>feedback</a:t>
            </a:r>
            <a:r>
              <a:rPr lang="en-IE" sz="2200" dirty="0" smtClean="0"/>
              <a:t> before, during &amp; after your campaign</a:t>
            </a:r>
            <a:endParaRPr lang="en-IE" sz="2200" b="1" dirty="0" smtClean="0"/>
          </a:p>
          <a:p>
            <a:endParaRPr lang="en-IE" dirty="0" smtClean="0"/>
          </a:p>
          <a:p>
            <a:r>
              <a:rPr lang="en-IE" sz="1600" b="1" dirty="0" smtClean="0"/>
              <a:t>Read: </a:t>
            </a:r>
            <a:r>
              <a:rPr lang="en-IE" sz="1600" dirty="0" smtClean="0">
                <a:hlinkClick r:id="rId4"/>
              </a:rPr>
              <a:t>http://fundit.ie/info/the-seven-deadly-sins-to-avoid-when-submitting-a-project/</a:t>
            </a:r>
            <a:r>
              <a:rPr lang="en-IE" sz="1600" dirty="0" smtClean="0"/>
              <a:t>  </a:t>
            </a:r>
            <a:endParaRPr lang="en-US" sz="1600" dirty="0"/>
          </a:p>
        </p:txBody>
      </p:sp>
      <p:pic>
        <p:nvPicPr>
          <p:cNvPr id="6" name="Picture 5" descr="Business to Ar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_ILL_FACES.jpg"/>
          <p:cNvPicPr>
            <a:picLocks noChangeAspect="1"/>
          </p:cNvPicPr>
          <p:nvPr/>
        </p:nvPicPr>
        <p:blipFill>
          <a:blip r:embed="rId3" cstate="print"/>
          <a:srcRect t="28307" b="30518"/>
          <a:stretch>
            <a:fillRect/>
          </a:stretch>
        </p:blipFill>
        <p:spPr>
          <a:xfrm>
            <a:off x="5335262" y="925483"/>
            <a:ext cx="3380142" cy="775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2910" y="935164"/>
            <a:ext cx="479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Phase 1 - Preparation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1785926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 smtClean="0"/>
              <a:t>Analysis of Personal/Group Network</a:t>
            </a:r>
          </a:p>
          <a:p>
            <a:r>
              <a:rPr lang="en-IE" sz="2200" b="1" dirty="0" smtClean="0"/>
              <a:t>Creation/Analysis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Monitor delivery/bounce rates and correct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Assess ways to improve delivery rates</a:t>
            </a:r>
          </a:p>
          <a:p>
            <a:r>
              <a:rPr lang="en-IE" sz="2200" b="1" dirty="0" smtClean="0"/>
              <a:t>Consolidation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Email providers (</a:t>
            </a:r>
            <a:r>
              <a:rPr lang="en-IE" sz="2200" dirty="0" err="1" smtClean="0"/>
              <a:t>eg</a:t>
            </a:r>
            <a:r>
              <a:rPr lang="en-IE" sz="2200" dirty="0" smtClean="0"/>
              <a:t>. Gmail, Outlook)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Group/band members* Importance of </a:t>
            </a:r>
            <a:r>
              <a:rPr lang="en-IE" sz="2200" dirty="0" err="1" smtClean="0"/>
              <a:t>comms</a:t>
            </a:r>
            <a:r>
              <a:rPr lang="en-IE" sz="2200" dirty="0" smtClean="0"/>
              <a:t> consistency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Consider email marketing solutions (</a:t>
            </a:r>
            <a:r>
              <a:rPr lang="en-IE" sz="2200" dirty="0" err="1" smtClean="0"/>
              <a:t>eg</a:t>
            </a:r>
            <a:r>
              <a:rPr lang="en-IE" sz="2200" dirty="0" smtClean="0"/>
              <a:t>. </a:t>
            </a:r>
            <a:r>
              <a:rPr lang="en-IE" sz="2200" dirty="0" err="1" smtClean="0"/>
              <a:t>Mailchimp</a:t>
            </a:r>
            <a:r>
              <a:rPr lang="en-IE" sz="2200" dirty="0" smtClean="0"/>
              <a:t>)</a:t>
            </a:r>
          </a:p>
          <a:p>
            <a:r>
              <a:rPr lang="en-IE" sz="2200" b="1" dirty="0" smtClean="0"/>
              <a:t>Segmentation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Not all funders are the same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Your audience are at different points in crowdfunding ‘cycle’</a:t>
            </a:r>
          </a:p>
          <a:p>
            <a:pPr>
              <a:buFont typeface="Arial" pitchFamily="34" charset="0"/>
              <a:buChar char="•"/>
            </a:pPr>
            <a:r>
              <a:rPr lang="en-IE" sz="2200" dirty="0" smtClean="0"/>
              <a:t> Reputation and success improves with targeted emails</a:t>
            </a:r>
          </a:p>
        </p:txBody>
      </p:sp>
      <p:pic>
        <p:nvPicPr>
          <p:cNvPr id="6" name="Picture 5" descr="Business to 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4122946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smtClean="0"/>
              <a:t>PREPARATION – VIDEO </a:t>
            </a:r>
          </a:p>
          <a:p>
            <a:endParaRPr lang="en-IE" dirty="0" smtClean="0"/>
          </a:p>
          <a:p>
            <a:r>
              <a:rPr lang="en-GB" dirty="0" smtClean="0"/>
              <a:t>A crowdfunding video creates </a:t>
            </a:r>
            <a:r>
              <a:rPr lang="en-GB" b="1" dirty="0" smtClean="0"/>
              <a:t>credibility</a:t>
            </a:r>
            <a:r>
              <a:rPr lang="en-GB" dirty="0" smtClean="0"/>
              <a:t> around the project </a:t>
            </a:r>
          </a:p>
          <a:p>
            <a:r>
              <a:rPr lang="en-GB" dirty="0" smtClean="0"/>
              <a:t>Usually consists of </a:t>
            </a:r>
            <a:r>
              <a:rPr lang="en-GB" b="1" dirty="0" smtClean="0"/>
              <a:t>the creator speaking </a:t>
            </a:r>
            <a:r>
              <a:rPr lang="en-GB" dirty="0" smtClean="0"/>
              <a:t>about the project</a:t>
            </a:r>
          </a:p>
          <a:p>
            <a:r>
              <a:rPr lang="en-GB" dirty="0" smtClean="0"/>
              <a:t>Usually slightly longer than commercials and tutorials</a:t>
            </a:r>
          </a:p>
          <a:p>
            <a:r>
              <a:rPr lang="en-GB" dirty="0" smtClean="0"/>
              <a:t>Audience more engaged with the project &amp; </a:t>
            </a:r>
            <a:r>
              <a:rPr lang="en-GB" b="1" dirty="0" smtClean="0"/>
              <a:t>looking to learn more</a:t>
            </a:r>
          </a:p>
          <a:p>
            <a:r>
              <a:rPr lang="en-GB" dirty="0" smtClean="0"/>
              <a:t>Video can be preferable to text content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42910" y="935164"/>
            <a:ext cx="479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Phase 2 - Preparation</a:t>
            </a:r>
            <a:endParaRPr lang="en-US" sz="4000" b="1" dirty="0"/>
          </a:p>
        </p:txBody>
      </p:sp>
      <p:pic>
        <p:nvPicPr>
          <p:cNvPr id="9" name="Picture 8" descr="Business to A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4446" y="5514143"/>
            <a:ext cx="1166026" cy="10112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7020" t="39062" r="50586" b="21875"/>
          <a:stretch>
            <a:fillRect/>
          </a:stretch>
        </p:blipFill>
        <p:spPr bwMode="auto">
          <a:xfrm>
            <a:off x="4572000" y="1500174"/>
            <a:ext cx="4034461" cy="273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6471" t="39062" r="51135" b="22852"/>
          <a:stretch>
            <a:fillRect/>
          </a:stretch>
        </p:blipFill>
        <p:spPr bwMode="auto">
          <a:xfrm>
            <a:off x="571472" y="1571612"/>
            <a:ext cx="3929090" cy="259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1099</Words>
  <Application>Microsoft Office PowerPoint</Application>
  <PresentationFormat>On-screen Show (4:3)</PresentationFormat>
  <Paragraphs>249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178</cp:revision>
  <dcterms:created xsi:type="dcterms:W3CDTF">2011-05-31T16:30:53Z</dcterms:created>
  <dcterms:modified xsi:type="dcterms:W3CDTF">2014-12-15T17:54:07Z</dcterms:modified>
</cp:coreProperties>
</file>