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4" r:id="rId1"/>
  </p:sldMasterIdLst>
  <p:notesMasterIdLst>
    <p:notesMasterId r:id="rId38"/>
  </p:notesMasterIdLst>
  <p:handoutMasterIdLst>
    <p:handoutMasterId r:id="rId39"/>
  </p:handoutMasterIdLst>
  <p:sldIdLst>
    <p:sldId id="256" r:id="rId2"/>
    <p:sldId id="656" r:id="rId3"/>
    <p:sldId id="673" r:id="rId4"/>
    <p:sldId id="668" r:id="rId5"/>
    <p:sldId id="687" r:id="rId6"/>
    <p:sldId id="686" r:id="rId7"/>
    <p:sldId id="670" r:id="rId8"/>
    <p:sldId id="660" r:id="rId9"/>
    <p:sldId id="664" r:id="rId10"/>
    <p:sldId id="630" r:id="rId11"/>
    <p:sldId id="688" r:id="rId12"/>
    <p:sldId id="689" r:id="rId13"/>
    <p:sldId id="679" r:id="rId14"/>
    <p:sldId id="684" r:id="rId15"/>
    <p:sldId id="695" r:id="rId16"/>
    <p:sldId id="696" r:id="rId17"/>
    <p:sldId id="697" r:id="rId18"/>
    <p:sldId id="698" r:id="rId19"/>
    <p:sldId id="699" r:id="rId20"/>
    <p:sldId id="701" r:id="rId21"/>
    <p:sldId id="674" r:id="rId22"/>
    <p:sldId id="681" r:id="rId23"/>
    <p:sldId id="667" r:id="rId24"/>
    <p:sldId id="675" r:id="rId25"/>
    <p:sldId id="690" r:id="rId26"/>
    <p:sldId id="641" r:id="rId27"/>
    <p:sldId id="643" r:id="rId28"/>
    <p:sldId id="638" r:id="rId29"/>
    <p:sldId id="639" r:id="rId30"/>
    <p:sldId id="636" r:id="rId31"/>
    <p:sldId id="678" r:id="rId32"/>
    <p:sldId id="703" r:id="rId33"/>
    <p:sldId id="676" r:id="rId34"/>
    <p:sldId id="653" r:id="rId35"/>
    <p:sldId id="700" r:id="rId36"/>
    <p:sldId id="671" r:id="rId37"/>
  </p:sldIdLst>
  <p:sldSz cx="9144000" cy="6858000" type="screen4x3"/>
  <p:notesSz cx="6797675" cy="9928225"/>
  <p:custDataLst>
    <p:tags r:id="rId4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CC00"/>
    <a:srgbClr val="CC6600"/>
    <a:srgbClr val="996633"/>
    <a:srgbClr val="993300"/>
    <a:srgbClr val="D8D8D8"/>
    <a:srgbClr val="F4E3A6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62996" autoAdjust="0"/>
  </p:normalViewPr>
  <p:slideViewPr>
    <p:cSldViewPr>
      <p:cViewPr>
        <p:scale>
          <a:sx n="80" d="100"/>
          <a:sy n="80" d="100"/>
        </p:scale>
        <p:origin x="-594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112" y="-72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592A7A-B573-4D9C-848F-EF9AEE368703}" type="doc">
      <dgm:prSet loTypeId="urn:microsoft.com/office/officeart/2009/layout/CircleArrowProcess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4B26FC7-11B5-4BD5-9D45-243B6FE9E03F}">
      <dgm:prSet phldrT="[Text]"/>
      <dgm:spPr>
        <a:solidFill>
          <a:schemeClr val="accent1"/>
        </a:solidFill>
      </dgm:spPr>
      <dgm:t>
        <a:bodyPr/>
        <a:lstStyle/>
        <a:p>
          <a:r>
            <a:rPr lang="en-IE" dirty="0" smtClean="0">
              <a:solidFill>
                <a:schemeClr val="bg1"/>
              </a:solidFill>
            </a:rPr>
            <a:t>Income stream</a:t>
          </a:r>
          <a:endParaRPr lang="en-IE" dirty="0">
            <a:solidFill>
              <a:schemeClr val="bg1"/>
            </a:solidFill>
          </a:endParaRPr>
        </a:p>
      </dgm:t>
    </dgm:pt>
    <dgm:pt modelId="{7FE996B0-C434-4FAF-8066-05CEB589DD11}" type="parTrans" cxnId="{133D0113-76DF-4776-8352-D4860B1C5CE6}">
      <dgm:prSet/>
      <dgm:spPr/>
      <dgm:t>
        <a:bodyPr/>
        <a:lstStyle/>
        <a:p>
          <a:endParaRPr lang="en-IE"/>
        </a:p>
      </dgm:t>
    </dgm:pt>
    <dgm:pt modelId="{9CEC0C20-7FAD-4ED0-874D-B89AE3CCDEB2}" type="sibTrans" cxnId="{133D0113-76DF-4776-8352-D4860B1C5CE6}">
      <dgm:prSet/>
      <dgm:spPr/>
      <dgm:t>
        <a:bodyPr/>
        <a:lstStyle/>
        <a:p>
          <a:endParaRPr lang="en-IE"/>
        </a:p>
      </dgm:t>
    </dgm:pt>
    <dgm:pt modelId="{8D3D1E44-A3A2-4510-A808-B8B64DAB4DB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E" sz="2400" dirty="0" smtClean="0"/>
            <a:t>Continuous demand</a:t>
          </a:r>
          <a:endParaRPr lang="en-IE" sz="2400" dirty="0"/>
        </a:p>
      </dgm:t>
    </dgm:pt>
    <dgm:pt modelId="{CDE6F56A-A94C-4A3F-89AB-CD979018BFB9}" type="parTrans" cxnId="{B4E9973F-DFB0-457E-B7E4-51A1822576DD}">
      <dgm:prSet/>
      <dgm:spPr/>
      <dgm:t>
        <a:bodyPr/>
        <a:lstStyle/>
        <a:p>
          <a:endParaRPr lang="en-IE"/>
        </a:p>
      </dgm:t>
    </dgm:pt>
    <dgm:pt modelId="{A37F52A5-C1FE-4ADA-A665-4F006126BEB9}" type="sibTrans" cxnId="{B4E9973F-DFB0-457E-B7E4-51A1822576DD}">
      <dgm:prSet/>
      <dgm:spPr/>
      <dgm:t>
        <a:bodyPr/>
        <a:lstStyle/>
        <a:p>
          <a:endParaRPr lang="en-IE"/>
        </a:p>
      </dgm:t>
    </dgm:pt>
    <dgm:pt modelId="{87A9910A-19C7-4934-8752-95872F63CA4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E" sz="2400" dirty="0" smtClean="0"/>
            <a:t>Prompt payment</a:t>
          </a:r>
          <a:endParaRPr lang="en-IE" sz="2400" dirty="0"/>
        </a:p>
      </dgm:t>
    </dgm:pt>
    <dgm:pt modelId="{5EBA41B0-1888-4A76-8DEF-41D4F5E6DB8D}" type="parTrans" cxnId="{24CC43E9-EF61-498E-A5BD-2037CED958A7}">
      <dgm:prSet/>
      <dgm:spPr/>
      <dgm:t>
        <a:bodyPr/>
        <a:lstStyle/>
        <a:p>
          <a:endParaRPr lang="en-IE"/>
        </a:p>
      </dgm:t>
    </dgm:pt>
    <dgm:pt modelId="{A7836B70-23FF-4D76-A192-A0AB5B60293A}" type="sibTrans" cxnId="{24CC43E9-EF61-498E-A5BD-2037CED958A7}">
      <dgm:prSet/>
      <dgm:spPr/>
      <dgm:t>
        <a:bodyPr/>
        <a:lstStyle/>
        <a:p>
          <a:endParaRPr lang="en-IE"/>
        </a:p>
      </dgm:t>
    </dgm:pt>
    <dgm:pt modelId="{886A6BFA-3D89-4C65-AA53-43BBA633457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IE" sz="2400" dirty="0" smtClean="0"/>
            <a:t>Local/regional</a:t>
          </a:r>
          <a:endParaRPr lang="en-IE" sz="2400" dirty="0"/>
        </a:p>
      </dgm:t>
    </dgm:pt>
    <dgm:pt modelId="{3CD73253-4899-4411-A50C-433D939269AC}" type="parTrans" cxnId="{D71F9909-D78F-4375-A86D-CECA8FFBF3CC}">
      <dgm:prSet/>
      <dgm:spPr/>
      <dgm:t>
        <a:bodyPr/>
        <a:lstStyle/>
        <a:p>
          <a:endParaRPr lang="en-IE"/>
        </a:p>
      </dgm:t>
    </dgm:pt>
    <dgm:pt modelId="{2B65499E-6BAB-4FDE-A3D1-8E2B413A9B0C}" type="sibTrans" cxnId="{D71F9909-D78F-4375-A86D-CECA8FFBF3CC}">
      <dgm:prSet/>
      <dgm:spPr/>
      <dgm:t>
        <a:bodyPr/>
        <a:lstStyle/>
        <a:p>
          <a:endParaRPr lang="en-IE"/>
        </a:p>
      </dgm:t>
    </dgm:pt>
    <dgm:pt modelId="{2E680A87-2C93-489C-8C6A-4451DB659717}" type="pres">
      <dgm:prSet presAssocID="{03592A7A-B573-4D9C-848F-EF9AEE36870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883F72DD-0D81-4FD8-BD5C-919F8603964E}" type="pres">
      <dgm:prSet presAssocID="{D4B26FC7-11B5-4BD5-9D45-243B6FE9E03F}" presName="Accent1" presStyleCnt="0"/>
      <dgm:spPr/>
    </dgm:pt>
    <dgm:pt modelId="{2D874A47-3991-4C95-B3F8-D0DD105D1E46}" type="pres">
      <dgm:prSet presAssocID="{D4B26FC7-11B5-4BD5-9D45-243B6FE9E03F}" presName="Accent" presStyleLbl="node1" presStyleIdx="0" presStyleCnt="1" custScaleX="81293"/>
      <dgm:spPr/>
    </dgm:pt>
    <dgm:pt modelId="{9073B707-41AA-44F6-A398-10C6F03876DF}" type="pres">
      <dgm:prSet presAssocID="{D4B26FC7-11B5-4BD5-9D45-243B6FE9E03F}" presName="Child1" presStyleLbl="revTx" presStyleIdx="0" presStyleCnt="2" custScaleX="128231" custScaleY="224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529E7C3-CF5E-4A5A-A3A6-501B4FF198C2}" type="pres">
      <dgm:prSet presAssocID="{D4B26FC7-11B5-4BD5-9D45-243B6FE9E03F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92DE085-B19E-47C1-A409-30BF0EA3987D}" type="presOf" srcId="{D4B26FC7-11B5-4BD5-9D45-243B6FE9E03F}" destId="{2529E7C3-CF5E-4A5A-A3A6-501B4FF198C2}" srcOrd="0" destOrd="0" presId="urn:microsoft.com/office/officeart/2009/layout/CircleArrowProcess"/>
    <dgm:cxn modelId="{133D0113-76DF-4776-8352-D4860B1C5CE6}" srcId="{03592A7A-B573-4D9C-848F-EF9AEE368703}" destId="{D4B26FC7-11B5-4BD5-9D45-243B6FE9E03F}" srcOrd="0" destOrd="0" parTransId="{7FE996B0-C434-4FAF-8066-05CEB589DD11}" sibTransId="{9CEC0C20-7FAD-4ED0-874D-B89AE3CCDEB2}"/>
    <dgm:cxn modelId="{B411B935-CA9E-4CAF-8D3F-ADB3580C8C98}" type="presOf" srcId="{886A6BFA-3D89-4C65-AA53-43BBA6334571}" destId="{9073B707-41AA-44F6-A398-10C6F03876DF}" srcOrd="0" destOrd="1" presId="urn:microsoft.com/office/officeart/2009/layout/CircleArrowProcess"/>
    <dgm:cxn modelId="{9D4C9FE7-08D4-4CEC-A537-6A528B236C4B}" type="presOf" srcId="{87A9910A-19C7-4934-8752-95872F63CA43}" destId="{9073B707-41AA-44F6-A398-10C6F03876DF}" srcOrd="0" destOrd="2" presId="urn:microsoft.com/office/officeart/2009/layout/CircleArrowProcess"/>
    <dgm:cxn modelId="{00E191B6-B8AC-427C-AAA9-A75C4FE7053D}" type="presOf" srcId="{8D3D1E44-A3A2-4510-A808-B8B64DAB4DB2}" destId="{9073B707-41AA-44F6-A398-10C6F03876DF}" srcOrd="0" destOrd="0" presId="urn:microsoft.com/office/officeart/2009/layout/CircleArrowProcess"/>
    <dgm:cxn modelId="{D71F9909-D78F-4375-A86D-CECA8FFBF3CC}" srcId="{D4B26FC7-11B5-4BD5-9D45-243B6FE9E03F}" destId="{886A6BFA-3D89-4C65-AA53-43BBA6334571}" srcOrd="1" destOrd="0" parTransId="{3CD73253-4899-4411-A50C-433D939269AC}" sibTransId="{2B65499E-6BAB-4FDE-A3D1-8E2B413A9B0C}"/>
    <dgm:cxn modelId="{B4E9973F-DFB0-457E-B7E4-51A1822576DD}" srcId="{D4B26FC7-11B5-4BD5-9D45-243B6FE9E03F}" destId="{8D3D1E44-A3A2-4510-A808-B8B64DAB4DB2}" srcOrd="0" destOrd="0" parTransId="{CDE6F56A-A94C-4A3F-89AB-CD979018BFB9}" sibTransId="{A37F52A5-C1FE-4ADA-A665-4F006126BEB9}"/>
    <dgm:cxn modelId="{10F451BB-9A12-4A6B-82B1-E62BFAAB55C1}" type="presOf" srcId="{03592A7A-B573-4D9C-848F-EF9AEE368703}" destId="{2E680A87-2C93-489C-8C6A-4451DB659717}" srcOrd="0" destOrd="0" presId="urn:microsoft.com/office/officeart/2009/layout/CircleArrowProcess"/>
    <dgm:cxn modelId="{24CC43E9-EF61-498E-A5BD-2037CED958A7}" srcId="{D4B26FC7-11B5-4BD5-9D45-243B6FE9E03F}" destId="{87A9910A-19C7-4934-8752-95872F63CA43}" srcOrd="2" destOrd="0" parTransId="{5EBA41B0-1888-4A76-8DEF-41D4F5E6DB8D}" sibTransId="{A7836B70-23FF-4D76-A192-A0AB5B60293A}"/>
    <dgm:cxn modelId="{51909A6A-2297-4CBD-BC15-0ABDB55710E7}" type="presParOf" srcId="{2E680A87-2C93-489C-8C6A-4451DB659717}" destId="{883F72DD-0D81-4FD8-BD5C-919F8603964E}" srcOrd="0" destOrd="0" presId="urn:microsoft.com/office/officeart/2009/layout/CircleArrowProcess"/>
    <dgm:cxn modelId="{0EE50DA7-BED5-45F4-85B9-755EFAD3FB38}" type="presParOf" srcId="{883F72DD-0D81-4FD8-BD5C-919F8603964E}" destId="{2D874A47-3991-4C95-B3F8-D0DD105D1E46}" srcOrd="0" destOrd="0" presId="urn:microsoft.com/office/officeart/2009/layout/CircleArrowProcess"/>
    <dgm:cxn modelId="{3CF4F943-6F02-45ED-92BC-5CF0FFEFAC9F}" type="presParOf" srcId="{2E680A87-2C93-489C-8C6A-4451DB659717}" destId="{9073B707-41AA-44F6-A398-10C6F03876DF}" srcOrd="1" destOrd="0" presId="urn:microsoft.com/office/officeart/2009/layout/CircleArrowProcess"/>
    <dgm:cxn modelId="{8A9F0C7F-3E8D-419B-BEDB-CE9EED2C89CF}" type="presParOf" srcId="{2E680A87-2C93-489C-8C6A-4451DB659717}" destId="{2529E7C3-CF5E-4A5A-A3A6-501B4FF198C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4030F-80F2-4DDC-BDB4-BAAD06374D1C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606B03BB-2CC9-459A-B5FE-70660AEA4648}">
      <dgm:prSet phldrT="[Text]"/>
      <dgm:spPr/>
      <dgm:t>
        <a:bodyPr/>
        <a:lstStyle/>
        <a:p>
          <a:r>
            <a:rPr lang="en-IE" dirty="0" smtClean="0"/>
            <a:t>Non-discrimination</a:t>
          </a:r>
          <a:endParaRPr lang="en-IE" dirty="0"/>
        </a:p>
      </dgm:t>
    </dgm:pt>
    <dgm:pt modelId="{6540AFDC-B689-4BE0-AA0C-9822C0E531A1}" type="parTrans" cxnId="{6DA14280-BEC2-401C-801D-5FD16F4CBF26}">
      <dgm:prSet/>
      <dgm:spPr/>
      <dgm:t>
        <a:bodyPr/>
        <a:lstStyle/>
        <a:p>
          <a:endParaRPr lang="en-IE"/>
        </a:p>
      </dgm:t>
    </dgm:pt>
    <dgm:pt modelId="{273980D5-4604-434E-AB1E-76A39D75D6BA}" type="sibTrans" cxnId="{6DA14280-BEC2-401C-801D-5FD16F4CBF26}">
      <dgm:prSet/>
      <dgm:spPr/>
      <dgm:t>
        <a:bodyPr/>
        <a:lstStyle/>
        <a:p>
          <a:endParaRPr lang="en-IE"/>
        </a:p>
      </dgm:t>
    </dgm:pt>
    <dgm:pt modelId="{831E1779-2636-42EF-AD00-415A74F4A824}">
      <dgm:prSet phldrT="[Text]"/>
      <dgm:spPr/>
      <dgm:t>
        <a:bodyPr/>
        <a:lstStyle/>
        <a:p>
          <a:r>
            <a:rPr lang="en-IE" dirty="0" smtClean="0"/>
            <a:t>Equal treatment of tenderers	</a:t>
          </a:r>
          <a:endParaRPr lang="en-IE" dirty="0"/>
        </a:p>
      </dgm:t>
    </dgm:pt>
    <dgm:pt modelId="{08DC5597-12C4-48D9-AB15-F8B2B9D9B65A}" type="parTrans" cxnId="{581FAFD2-5676-4F90-A83A-F5537C8490F4}">
      <dgm:prSet/>
      <dgm:spPr/>
      <dgm:t>
        <a:bodyPr/>
        <a:lstStyle/>
        <a:p>
          <a:endParaRPr lang="en-IE"/>
        </a:p>
      </dgm:t>
    </dgm:pt>
    <dgm:pt modelId="{321532C2-AC93-4745-8B3A-2D0407E479C6}" type="sibTrans" cxnId="{581FAFD2-5676-4F90-A83A-F5537C8490F4}">
      <dgm:prSet/>
      <dgm:spPr/>
      <dgm:t>
        <a:bodyPr/>
        <a:lstStyle/>
        <a:p>
          <a:endParaRPr lang="en-IE"/>
        </a:p>
      </dgm:t>
    </dgm:pt>
    <dgm:pt modelId="{D602D4C9-2814-4A3F-8458-F2084B88FA41}">
      <dgm:prSet/>
      <dgm:spPr/>
      <dgm:t>
        <a:bodyPr/>
        <a:lstStyle/>
        <a:p>
          <a:r>
            <a:rPr lang="en-IE" dirty="0" smtClean="0"/>
            <a:t>Transparency 	</a:t>
          </a:r>
          <a:endParaRPr lang="en-IE" dirty="0"/>
        </a:p>
      </dgm:t>
    </dgm:pt>
    <dgm:pt modelId="{CEC3AF17-A951-44B0-A15D-C75CA68CD1BC}" type="parTrans" cxnId="{97412EAD-AB33-4803-9758-AE98C2466F57}">
      <dgm:prSet/>
      <dgm:spPr/>
      <dgm:t>
        <a:bodyPr/>
        <a:lstStyle/>
        <a:p>
          <a:endParaRPr lang="en-IE"/>
        </a:p>
      </dgm:t>
    </dgm:pt>
    <dgm:pt modelId="{3D5A6E8E-147D-4727-845B-138AB9932402}" type="sibTrans" cxnId="{97412EAD-AB33-4803-9758-AE98C2466F57}">
      <dgm:prSet/>
      <dgm:spPr/>
      <dgm:t>
        <a:bodyPr/>
        <a:lstStyle/>
        <a:p>
          <a:endParaRPr lang="en-IE"/>
        </a:p>
      </dgm:t>
    </dgm:pt>
    <dgm:pt modelId="{5F9A0DF0-D9EF-43A5-B4E9-A5EBBCA9B5BD}">
      <dgm:prSet/>
      <dgm:spPr/>
      <dgm:t>
        <a:bodyPr/>
        <a:lstStyle/>
        <a:p>
          <a:r>
            <a:rPr lang="en-IE" dirty="0" smtClean="0"/>
            <a:t>Proportionality</a:t>
          </a:r>
          <a:endParaRPr lang="en-IE" dirty="0"/>
        </a:p>
      </dgm:t>
    </dgm:pt>
    <dgm:pt modelId="{D2D78BDA-77B6-49F0-859E-929F7E1A28BE}" type="parTrans" cxnId="{B29E4C05-2639-4341-A463-90BFE3E37293}">
      <dgm:prSet/>
      <dgm:spPr/>
      <dgm:t>
        <a:bodyPr/>
        <a:lstStyle/>
        <a:p>
          <a:endParaRPr lang="en-IE"/>
        </a:p>
      </dgm:t>
    </dgm:pt>
    <dgm:pt modelId="{3ACF73E7-4CBA-4849-8883-EAF0A11563E8}" type="sibTrans" cxnId="{B29E4C05-2639-4341-A463-90BFE3E37293}">
      <dgm:prSet/>
      <dgm:spPr/>
      <dgm:t>
        <a:bodyPr/>
        <a:lstStyle/>
        <a:p>
          <a:endParaRPr lang="en-IE"/>
        </a:p>
      </dgm:t>
    </dgm:pt>
    <dgm:pt modelId="{3B9EB985-FFFF-4720-8EE7-8F9F9F4F793E}">
      <dgm:prSet/>
      <dgm:spPr/>
      <dgm:t>
        <a:bodyPr/>
        <a:lstStyle/>
        <a:p>
          <a:r>
            <a:rPr lang="en-IE" dirty="0" smtClean="0"/>
            <a:t>Mutual Recognition</a:t>
          </a:r>
          <a:endParaRPr lang="en-IE" dirty="0"/>
        </a:p>
      </dgm:t>
    </dgm:pt>
    <dgm:pt modelId="{629C2915-142C-422E-B832-78E5AFD47C1E}" type="parTrans" cxnId="{51854A2A-CD1E-490B-9638-14E371389FD5}">
      <dgm:prSet/>
      <dgm:spPr/>
      <dgm:t>
        <a:bodyPr/>
        <a:lstStyle/>
        <a:p>
          <a:endParaRPr lang="en-IE"/>
        </a:p>
      </dgm:t>
    </dgm:pt>
    <dgm:pt modelId="{C942A979-DBB3-4FBA-8998-7B962A218EF0}" type="sibTrans" cxnId="{51854A2A-CD1E-490B-9638-14E371389FD5}">
      <dgm:prSet/>
      <dgm:spPr/>
      <dgm:t>
        <a:bodyPr/>
        <a:lstStyle/>
        <a:p>
          <a:endParaRPr lang="en-IE"/>
        </a:p>
      </dgm:t>
    </dgm:pt>
    <dgm:pt modelId="{BFF5C324-9A64-45BA-B6E7-DBB4E657179C}" type="pres">
      <dgm:prSet presAssocID="{15B4030F-80F2-4DDC-BDB4-BAAD06374D1C}" presName="Name0" presStyleCnt="0">
        <dgm:presLayoutVars>
          <dgm:chMax val="7"/>
          <dgm:dir/>
          <dgm:resizeHandles val="exact"/>
        </dgm:presLayoutVars>
      </dgm:prSet>
      <dgm:spPr/>
    </dgm:pt>
    <dgm:pt modelId="{8729FA34-E74B-4037-B25F-F4949004A824}" type="pres">
      <dgm:prSet presAssocID="{15B4030F-80F2-4DDC-BDB4-BAAD06374D1C}" presName="ellipse1" presStyleLbl="vennNode1" presStyleIdx="0" presStyleCnt="5" custScaleX="1242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6C75E7-2BC4-45F4-AE2C-AEABFF0E8521}" type="pres">
      <dgm:prSet presAssocID="{15B4030F-80F2-4DDC-BDB4-BAAD06374D1C}" presName="ellipse2" presStyleLbl="vennNode1" presStyleIdx="1" presStyleCnt="5" custScaleX="1242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E752327-9082-4015-9529-A7EE09B86015}" type="pres">
      <dgm:prSet presAssocID="{15B4030F-80F2-4DDC-BDB4-BAAD06374D1C}" presName="ellipse3" presStyleLbl="vennNode1" presStyleIdx="2" presStyleCnt="5" custScaleX="1242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586379B-3BA4-47DC-BE5C-503917E6E3A4}" type="pres">
      <dgm:prSet presAssocID="{15B4030F-80F2-4DDC-BDB4-BAAD06374D1C}" presName="ellipse4" presStyleLbl="vennNode1" presStyleIdx="3" presStyleCnt="5" custScaleX="1242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47AA406-ACE6-40A0-B2D4-EC712A185776}" type="pres">
      <dgm:prSet presAssocID="{15B4030F-80F2-4DDC-BDB4-BAAD06374D1C}" presName="ellipse5" presStyleLbl="vennNode1" presStyleIdx="4" presStyleCnt="5" custScaleX="1242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059B465-2092-4618-8829-8AFB97EC74E6}" type="presOf" srcId="{606B03BB-2CC9-459A-B5FE-70660AEA4648}" destId="{9D6C75E7-2BC4-45F4-AE2C-AEABFF0E8521}" srcOrd="0" destOrd="0" presId="urn:microsoft.com/office/officeart/2005/8/layout/rings+Icon"/>
    <dgm:cxn modelId="{6DA14280-BEC2-401C-801D-5FD16F4CBF26}" srcId="{15B4030F-80F2-4DDC-BDB4-BAAD06374D1C}" destId="{606B03BB-2CC9-459A-B5FE-70660AEA4648}" srcOrd="1" destOrd="0" parTransId="{6540AFDC-B689-4BE0-AA0C-9822C0E531A1}" sibTransId="{273980D5-4604-434E-AB1E-76A39D75D6BA}"/>
    <dgm:cxn modelId="{97412EAD-AB33-4803-9758-AE98C2466F57}" srcId="{15B4030F-80F2-4DDC-BDB4-BAAD06374D1C}" destId="{D602D4C9-2814-4A3F-8458-F2084B88FA41}" srcOrd="0" destOrd="0" parTransId="{CEC3AF17-A951-44B0-A15D-C75CA68CD1BC}" sibTransId="{3D5A6E8E-147D-4727-845B-138AB9932402}"/>
    <dgm:cxn modelId="{581FAFD2-5676-4F90-A83A-F5537C8490F4}" srcId="{15B4030F-80F2-4DDC-BDB4-BAAD06374D1C}" destId="{831E1779-2636-42EF-AD00-415A74F4A824}" srcOrd="4" destOrd="0" parTransId="{08DC5597-12C4-48D9-AB15-F8B2B9D9B65A}" sibTransId="{321532C2-AC93-4745-8B3A-2D0407E479C6}"/>
    <dgm:cxn modelId="{99A5C60B-3E5D-4900-8A01-AE6BAF957E2C}" type="presOf" srcId="{5F9A0DF0-D9EF-43A5-B4E9-A5EBBCA9B5BD}" destId="{6586379B-3BA4-47DC-BE5C-503917E6E3A4}" srcOrd="0" destOrd="0" presId="urn:microsoft.com/office/officeart/2005/8/layout/rings+Icon"/>
    <dgm:cxn modelId="{09E3E438-35F7-4E33-B838-69A5A8DF1A28}" type="presOf" srcId="{D602D4C9-2814-4A3F-8458-F2084B88FA41}" destId="{8729FA34-E74B-4037-B25F-F4949004A824}" srcOrd="0" destOrd="0" presId="urn:microsoft.com/office/officeart/2005/8/layout/rings+Icon"/>
    <dgm:cxn modelId="{66738BDF-1C8D-4F30-9F99-049FE9566D00}" type="presOf" srcId="{15B4030F-80F2-4DDC-BDB4-BAAD06374D1C}" destId="{BFF5C324-9A64-45BA-B6E7-DBB4E657179C}" srcOrd="0" destOrd="0" presId="urn:microsoft.com/office/officeart/2005/8/layout/rings+Icon"/>
    <dgm:cxn modelId="{51854A2A-CD1E-490B-9638-14E371389FD5}" srcId="{15B4030F-80F2-4DDC-BDB4-BAAD06374D1C}" destId="{3B9EB985-FFFF-4720-8EE7-8F9F9F4F793E}" srcOrd="2" destOrd="0" parTransId="{629C2915-142C-422E-B832-78E5AFD47C1E}" sibTransId="{C942A979-DBB3-4FBA-8998-7B962A218EF0}"/>
    <dgm:cxn modelId="{B95C055C-4835-4ABB-A90B-B10A2B046141}" type="presOf" srcId="{3B9EB985-FFFF-4720-8EE7-8F9F9F4F793E}" destId="{4E752327-9082-4015-9529-A7EE09B86015}" srcOrd="0" destOrd="0" presId="urn:microsoft.com/office/officeart/2005/8/layout/rings+Icon"/>
    <dgm:cxn modelId="{1C05D323-B7EA-425C-839E-5C6569BBF270}" type="presOf" srcId="{831E1779-2636-42EF-AD00-415A74F4A824}" destId="{647AA406-ACE6-40A0-B2D4-EC712A185776}" srcOrd="0" destOrd="0" presId="urn:microsoft.com/office/officeart/2005/8/layout/rings+Icon"/>
    <dgm:cxn modelId="{B29E4C05-2639-4341-A463-90BFE3E37293}" srcId="{15B4030F-80F2-4DDC-BDB4-BAAD06374D1C}" destId="{5F9A0DF0-D9EF-43A5-B4E9-A5EBBCA9B5BD}" srcOrd="3" destOrd="0" parTransId="{D2D78BDA-77B6-49F0-859E-929F7E1A28BE}" sibTransId="{3ACF73E7-4CBA-4849-8883-EAF0A11563E8}"/>
    <dgm:cxn modelId="{F19B5AB9-0289-4A82-B817-DB4109613791}" type="presParOf" srcId="{BFF5C324-9A64-45BA-B6E7-DBB4E657179C}" destId="{8729FA34-E74B-4037-B25F-F4949004A824}" srcOrd="0" destOrd="0" presId="urn:microsoft.com/office/officeart/2005/8/layout/rings+Icon"/>
    <dgm:cxn modelId="{375B53A2-9E28-4B4C-90B5-23AF53CEA3B5}" type="presParOf" srcId="{BFF5C324-9A64-45BA-B6E7-DBB4E657179C}" destId="{9D6C75E7-2BC4-45F4-AE2C-AEABFF0E8521}" srcOrd="1" destOrd="0" presId="urn:microsoft.com/office/officeart/2005/8/layout/rings+Icon"/>
    <dgm:cxn modelId="{99ADA2AD-20C8-46FC-A75A-F9325D742ECF}" type="presParOf" srcId="{BFF5C324-9A64-45BA-B6E7-DBB4E657179C}" destId="{4E752327-9082-4015-9529-A7EE09B86015}" srcOrd="2" destOrd="0" presId="urn:microsoft.com/office/officeart/2005/8/layout/rings+Icon"/>
    <dgm:cxn modelId="{D8C078AA-353E-49E3-B7E8-298CD4222702}" type="presParOf" srcId="{BFF5C324-9A64-45BA-B6E7-DBB4E657179C}" destId="{6586379B-3BA4-47DC-BE5C-503917E6E3A4}" srcOrd="3" destOrd="0" presId="urn:microsoft.com/office/officeart/2005/8/layout/rings+Icon"/>
    <dgm:cxn modelId="{A64CEF9F-4A2F-4863-9A71-5E4D1E680992}" type="presParOf" srcId="{BFF5C324-9A64-45BA-B6E7-DBB4E657179C}" destId="{647AA406-ACE6-40A0-B2D4-EC712A185776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874A47-3991-4C95-B3F8-D0DD105D1E46}">
      <dsp:nvSpPr>
        <dsp:cNvPr id="0" name=""/>
        <dsp:cNvSpPr/>
      </dsp:nvSpPr>
      <dsp:spPr>
        <a:xfrm>
          <a:off x="511354" y="0"/>
          <a:ext cx="3303012" cy="406400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73B707-41AA-44F6-A398-10C6F03876DF}">
      <dsp:nvSpPr>
        <dsp:cNvPr id="0" name=""/>
        <dsp:cNvSpPr/>
      </dsp:nvSpPr>
      <dsp:spPr>
        <a:xfrm>
          <a:off x="3850888" y="200988"/>
          <a:ext cx="3126589" cy="364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400" kern="1200" dirty="0" smtClean="0"/>
            <a:t>Continuous demand</a:t>
          </a:r>
          <a:endParaRPr lang="en-IE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400" kern="1200" dirty="0" smtClean="0"/>
            <a:t>Local/regional</a:t>
          </a:r>
          <a:endParaRPr lang="en-IE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400" kern="1200" dirty="0" smtClean="0"/>
            <a:t>Prompt payment</a:t>
          </a:r>
          <a:endParaRPr lang="en-IE" sz="2400" kern="1200" dirty="0"/>
        </a:p>
      </dsp:txBody>
      <dsp:txXfrm>
        <a:off x="3850888" y="200988"/>
        <a:ext cx="3126589" cy="3646986"/>
      </dsp:txXfrm>
    </dsp:sp>
    <dsp:sp modelId="{2529E7C3-CF5E-4A5A-A3A6-501B4FF198C2}">
      <dsp:nvSpPr>
        <dsp:cNvPr id="0" name=""/>
        <dsp:cNvSpPr/>
      </dsp:nvSpPr>
      <dsp:spPr>
        <a:xfrm>
          <a:off x="1028588" y="1471167"/>
          <a:ext cx="2267245" cy="1133449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300" kern="1200" dirty="0" smtClean="0">
              <a:solidFill>
                <a:schemeClr val="bg1"/>
              </a:solidFill>
            </a:rPr>
            <a:t>Income stream</a:t>
          </a:r>
          <a:endParaRPr lang="en-IE" sz="4300" kern="1200" dirty="0">
            <a:solidFill>
              <a:schemeClr val="bg1"/>
            </a:solidFill>
          </a:endParaRPr>
        </a:p>
      </dsp:txBody>
      <dsp:txXfrm>
        <a:off x="1028588" y="1471167"/>
        <a:ext cx="2267245" cy="11334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4" tIns="47692" rIns="95384" bIns="47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5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4" tIns="47692" rIns="95384" bIns="47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31740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4" tIns="47692" rIns="95384" bIns="476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431740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4" tIns="47692" rIns="95384" bIns="476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9105FE8-98F2-499C-BB2E-48145F1EDC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915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4" tIns="47692" rIns="95384" bIns="4769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136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15869"/>
            <a:ext cx="4984750" cy="446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4" tIns="47692" rIns="95384" bIns="47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5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4" tIns="47692" rIns="95384" bIns="4769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31740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4" tIns="47692" rIns="95384" bIns="4769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31740"/>
            <a:ext cx="2946400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4" tIns="47692" rIns="95384" bIns="4769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2B1FAAF-AB4C-473B-8193-CC10D3E0B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0014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949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847" indent="-178847">
              <a:buFont typeface="Arial" panose="020B0604020202020204" pitchFamily="34" charset="0"/>
              <a:buChar char="•"/>
            </a:pPr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084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7594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560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847" indent="-178847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2505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7205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9577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24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3514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0757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374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194" indent="-232194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3376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5463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5768" lvl="1" indent="-178847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8314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55768" lvl="1" indent="-178847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7873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62257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470" indent="-22847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5553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5302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1926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4608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u="none" strike="noStrik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360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955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4792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dirty="0" smtClean="0"/>
          </a:p>
          <a:p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8810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95778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17442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6769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598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486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501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808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194" indent="-232194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1979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058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920" lvl="1"/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FAAF-AB4C-473B-8193-CC10D3E0B99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531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84466"/>
            <a:ext cx="9144000" cy="5192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FB91E7-7B27-40E4-8622-70D7FECCD6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 descr="CCMA Logo July 20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7973"/>
            <a:ext cx="864096" cy="3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Users\MartinaCampbell\AppData\Local\Microsoft\Windows\Temporary Internet Files\Content.Outlook\DS5S5RKF\LEO Small 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1251600" cy="43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artinaCampbell\AppData\Local\Microsoft\Windows\Temporary Internet Files\Content.Outlook\DS5S5RKF\LOGO (2)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798" y="173766"/>
            <a:ext cx="1080783" cy="43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A463A05-F134-4D11-A02D-9F81C51050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63015-82E5-446F-9708-845C4A112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0A60E16-8782-48A4-A0AB-DF8AD1D25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84466"/>
            <a:ext cx="9144000" cy="5192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407368" y="2060848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FB91E7-7B27-40E4-8622-70D7FECCD6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 descr="CCMA Logo July 20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0589"/>
            <a:ext cx="864096" cy="3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0658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CB0CB5-0762-495C-9F96-B0D84167F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5pPr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</a:p>
          <a:p>
            <a:pPr lvl="4" eaLnBrk="1" latinLnBrk="0" hangingPunct="1"/>
            <a:endParaRPr lang="en-US" dirty="0" smtClean="0"/>
          </a:p>
          <a:p>
            <a:pPr lvl="4" eaLnBrk="1" latinLnBrk="0" hangingPunct="1"/>
            <a:endParaRPr kumimoji="0" lang="en-US" dirty="0"/>
          </a:p>
        </p:txBody>
      </p:sp>
      <p:pic>
        <p:nvPicPr>
          <p:cNvPr id="7" name="Picture 2" descr="CCMA Logo July 20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4511"/>
            <a:ext cx="864096" cy="3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9B18B8-E110-4924-AF69-63E2063164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9018C64-4E5D-4A4A-B473-CCB73C5AAB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960B310-8656-4C29-B372-16D77D27E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EDF9A4-DE27-4E77-880E-8EB00A7267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" descr="CCMA Logo July 20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864096" cy="3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5EBF68-D760-4F40-8904-58DBD2EF7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4FD47F-F83C-4710-949F-270187EBB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8A8E71-607D-4F4E-95D0-5EA2AA5E6A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26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95536" y="1446213"/>
            <a:ext cx="7534027" cy="241483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IE" sz="4000" b="1" dirty="0" smtClean="0">
                <a:solidFill>
                  <a:schemeClr val="accent2">
                    <a:lumMod val="75000"/>
                  </a:schemeClr>
                </a:solidFill>
              </a:rPr>
              <a:t>Winning Public </a:t>
            </a:r>
            <a:r>
              <a:rPr lang="en-IE" sz="4000" b="1" dirty="0">
                <a:solidFill>
                  <a:schemeClr val="accent2">
                    <a:lumMod val="75000"/>
                  </a:schemeClr>
                </a:solidFill>
              </a:rPr>
              <a:t>Sector </a:t>
            </a:r>
            <a:r>
              <a:rPr lang="en-IE" sz="4000" b="1" dirty="0" smtClean="0">
                <a:solidFill>
                  <a:schemeClr val="accent2">
                    <a:lumMod val="75000"/>
                  </a:schemeClr>
                </a:solidFill>
              </a:rPr>
              <a:t>Contracts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53497"/>
            <a:ext cx="8676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i="1" dirty="0" smtClean="0">
                <a:solidFill>
                  <a:schemeClr val="bg2"/>
                </a:solidFill>
              </a:rPr>
              <a:t>Date</a:t>
            </a:r>
            <a:r>
              <a:rPr lang="ga-IE" sz="2000" b="1" i="1" dirty="0" smtClean="0">
                <a:solidFill>
                  <a:schemeClr val="bg2"/>
                </a:solidFill>
              </a:rPr>
              <a:t>: 29th April 2015</a:t>
            </a:r>
            <a:endParaRPr lang="en-IE" sz="2000" b="1" i="1" dirty="0" smtClean="0">
              <a:solidFill>
                <a:schemeClr val="bg2"/>
              </a:solidFill>
            </a:endParaRPr>
          </a:p>
          <a:p>
            <a:pPr algn="ctr"/>
            <a:r>
              <a:rPr lang="en-IE" sz="2000" b="1" i="1" dirty="0" smtClean="0">
                <a:solidFill>
                  <a:schemeClr val="bg2"/>
                </a:solidFill>
              </a:rPr>
              <a:t>Location</a:t>
            </a:r>
            <a:r>
              <a:rPr lang="ga-IE" sz="2000" b="1" i="1" dirty="0" smtClean="0">
                <a:solidFill>
                  <a:schemeClr val="bg2"/>
                </a:solidFill>
              </a:rPr>
              <a:t>: Dunraven Arms Hotel, Adare</a:t>
            </a:r>
            <a:endParaRPr lang="en-IE" sz="2000" b="1" i="1" dirty="0" smtClean="0">
              <a:solidFill>
                <a:schemeClr val="bg2"/>
              </a:solidFill>
            </a:endParaRPr>
          </a:p>
          <a:p>
            <a:pPr algn="ctr"/>
            <a:r>
              <a:rPr lang="en-IE" sz="2000" b="1" i="1" dirty="0" smtClean="0">
                <a:solidFill>
                  <a:schemeClr val="bg2"/>
                </a:solidFill>
              </a:rPr>
              <a:t>Speaker</a:t>
            </a:r>
            <a:r>
              <a:rPr lang="ga-IE" sz="2000" b="1" i="1" dirty="0" smtClean="0">
                <a:solidFill>
                  <a:schemeClr val="bg2"/>
                </a:solidFill>
              </a:rPr>
              <a:t>: Noreen Enright, Procurement Officer, </a:t>
            </a:r>
          </a:p>
          <a:p>
            <a:pPr algn="ctr"/>
            <a:r>
              <a:rPr lang="ga-IE" sz="2000" b="1" i="1" dirty="0" smtClean="0">
                <a:solidFill>
                  <a:schemeClr val="bg2"/>
                </a:solidFill>
              </a:rPr>
              <a:t>Limerick City &amp; County Council</a:t>
            </a:r>
            <a:endParaRPr lang="en-IE" sz="2000" b="1" i="1" dirty="0" smtClean="0">
              <a:solidFill>
                <a:schemeClr val="bg2"/>
              </a:solidFill>
            </a:endParaRPr>
          </a:p>
        </p:txBody>
      </p:sp>
      <p:pic>
        <p:nvPicPr>
          <p:cNvPr id="2" name="Picture 2" descr="C:\Users\nfdeedigan\Downloads\Lim City and County Logo 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1720553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Legal Background</a:t>
            </a:r>
            <a:endParaRPr lang="en-I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388" y="1857375"/>
            <a:ext cx="8964612" cy="4824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European Treaties</a:t>
            </a:r>
          </a:p>
          <a:p>
            <a:pPr>
              <a:defRPr/>
            </a:pPr>
            <a:r>
              <a:rPr lang="en-US" sz="4000" dirty="0" smtClean="0"/>
              <a:t>European Directives </a:t>
            </a:r>
          </a:p>
          <a:p>
            <a:pPr>
              <a:defRPr/>
            </a:pPr>
            <a:r>
              <a:rPr lang="en-US" sz="4000" dirty="0" smtClean="0"/>
              <a:t>National Rules &amp;</a:t>
            </a:r>
            <a:r>
              <a:rPr lang="en-US" sz="4000" dirty="0"/>
              <a:t> </a:t>
            </a:r>
            <a:r>
              <a:rPr lang="en-US" sz="4000" dirty="0" smtClean="0"/>
              <a:t>Guidelines</a:t>
            </a:r>
          </a:p>
          <a:p>
            <a:pPr>
              <a:defRPr/>
            </a:pPr>
            <a:r>
              <a:rPr lang="en-US" sz="4000" dirty="0" smtClean="0"/>
              <a:t>Common Law</a:t>
            </a:r>
          </a:p>
          <a:p>
            <a:pPr>
              <a:defRPr/>
            </a:pPr>
            <a:r>
              <a:rPr lang="en-US" sz="4000" dirty="0" smtClean="0"/>
              <a:t>Local Guidelines &amp; Circulars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New Directives </a:t>
            </a:r>
            <a:br>
              <a:rPr lang="en-IE" dirty="0" smtClean="0"/>
            </a:br>
            <a:r>
              <a:rPr lang="en-IE" dirty="0" smtClean="0"/>
              <a:t>Already A Government Policy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Not yet law – but policy</a:t>
            </a:r>
          </a:p>
          <a:p>
            <a:r>
              <a:rPr lang="en-IE" sz="3600" dirty="0" smtClean="0"/>
              <a:t>Aimed at supporting SMEs</a:t>
            </a:r>
          </a:p>
          <a:p>
            <a:pPr lvl="1"/>
            <a:r>
              <a:rPr lang="en-IE" sz="3200" dirty="0" smtClean="0"/>
              <a:t>Smaller lots</a:t>
            </a:r>
          </a:p>
          <a:p>
            <a:pPr lvl="1"/>
            <a:r>
              <a:rPr lang="en-IE" sz="3200" dirty="0" smtClean="0"/>
              <a:t>Consortium or joint bids</a:t>
            </a:r>
          </a:p>
          <a:p>
            <a:pPr lvl="1"/>
            <a:r>
              <a:rPr lang="en-IE" sz="3200" dirty="0" smtClean="0"/>
              <a:t>Greater use of open </a:t>
            </a:r>
            <a:r>
              <a:rPr lang="en-IE" sz="3200" dirty="0"/>
              <a:t>t</a:t>
            </a:r>
            <a:r>
              <a:rPr lang="en-IE" sz="3200" dirty="0" smtClean="0"/>
              <a:t>endering</a:t>
            </a:r>
          </a:p>
          <a:p>
            <a:pPr lvl="1"/>
            <a:r>
              <a:rPr lang="en-IE" sz="3200" dirty="0" smtClean="0"/>
              <a:t>Reduced turnover </a:t>
            </a:r>
            <a:r>
              <a:rPr lang="en-IE" sz="3200" dirty="0"/>
              <a:t>r</a:t>
            </a:r>
            <a:r>
              <a:rPr lang="en-IE" sz="3200" dirty="0" smtClean="0"/>
              <a:t>equirements</a:t>
            </a:r>
          </a:p>
          <a:p>
            <a:pPr lvl="1"/>
            <a:r>
              <a:rPr lang="en-IE" sz="3200" dirty="0" smtClean="0"/>
              <a:t>Support innovation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xmlns="" val="10243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Thresholds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>
            <a:normAutofit fontScale="62500" lnSpcReduction="20000"/>
          </a:bodyPr>
          <a:lstStyle/>
          <a:p>
            <a:endParaRPr lang="en-IE" sz="2800" dirty="0" smtClean="0"/>
          </a:p>
          <a:p>
            <a:r>
              <a:rPr lang="en-IE" sz="3200" dirty="0" smtClean="0"/>
              <a:t>Less </a:t>
            </a:r>
            <a:r>
              <a:rPr lang="en-IE" sz="3200" dirty="0"/>
              <a:t>than </a:t>
            </a:r>
            <a:r>
              <a:rPr lang="en-IE" sz="3200" dirty="0" smtClean="0"/>
              <a:t>€25,000</a:t>
            </a:r>
            <a:r>
              <a:rPr lang="en-IE" sz="3200" dirty="0"/>
              <a:t>: </a:t>
            </a:r>
          </a:p>
          <a:p>
            <a:pPr lvl="1"/>
            <a:r>
              <a:rPr lang="ga-IE" sz="3200" dirty="0" smtClean="0"/>
              <a:t>3-5 Q</a:t>
            </a:r>
            <a:r>
              <a:rPr lang="en-IE" sz="3200" dirty="0" err="1" smtClean="0"/>
              <a:t>uotations</a:t>
            </a:r>
            <a:r>
              <a:rPr lang="en-IE" sz="3200" dirty="0" smtClean="0"/>
              <a:t> requested</a:t>
            </a:r>
          </a:p>
          <a:p>
            <a:pPr lvl="1"/>
            <a:r>
              <a:rPr lang="en-IE" sz="3200" dirty="0" smtClean="0"/>
              <a:t>Subject to local guidelines</a:t>
            </a:r>
            <a:endParaRPr lang="en-IE" sz="3200" dirty="0"/>
          </a:p>
          <a:p>
            <a:endParaRPr lang="en-IE" sz="3200" dirty="0" smtClean="0"/>
          </a:p>
          <a:p>
            <a:r>
              <a:rPr lang="en-IE" sz="3200" dirty="0" smtClean="0"/>
              <a:t>€25,000 + to the EU Thresholds (€50,000 for Works)</a:t>
            </a:r>
          </a:p>
          <a:p>
            <a:pPr lvl="1"/>
            <a:r>
              <a:rPr lang="en-IE" sz="3200" dirty="0" smtClean="0"/>
              <a:t>Advertise on </a:t>
            </a:r>
            <a:r>
              <a:rPr lang="en-IE" sz="3200" dirty="0" err="1" smtClean="0"/>
              <a:t>eTenders</a:t>
            </a:r>
            <a:endParaRPr lang="ga-IE" sz="3200" dirty="0" smtClean="0"/>
          </a:p>
          <a:p>
            <a:pPr lvl="1">
              <a:buNone/>
            </a:pPr>
            <a:endParaRPr lang="ga-IE" sz="3200" dirty="0" smtClean="0"/>
          </a:p>
          <a:p>
            <a:pPr lvl="1">
              <a:buNone/>
            </a:pPr>
            <a:endParaRPr lang="ga-IE" sz="3200" dirty="0" smtClean="0"/>
          </a:p>
          <a:p>
            <a:r>
              <a:rPr lang="ga-IE" sz="3200" dirty="0" smtClean="0"/>
              <a:t>EU thresholds</a:t>
            </a:r>
            <a:endParaRPr lang="en-IE" sz="3200" dirty="0" smtClean="0"/>
          </a:p>
          <a:p>
            <a:pPr lvl="1">
              <a:buFont typeface="Wingdings" pitchFamily="2" charset="2"/>
              <a:buChar char="q"/>
            </a:pPr>
            <a:r>
              <a:rPr lang="ga-IE" sz="3200" dirty="0" smtClean="0"/>
              <a:t>Advertise in EU Journal via eTenders</a:t>
            </a:r>
          </a:p>
          <a:p>
            <a:pPr lvl="1">
              <a:buFont typeface="Wingdings" pitchFamily="2" charset="2"/>
              <a:buChar char="q"/>
            </a:pPr>
            <a:r>
              <a:rPr lang="ga-IE" sz="3200" dirty="0" smtClean="0"/>
              <a:t>&gt;€207,000 supplies &amp; services</a:t>
            </a:r>
          </a:p>
          <a:p>
            <a:pPr lvl="1">
              <a:buFont typeface="Wingdings" pitchFamily="2" charset="2"/>
              <a:buChar char="q"/>
            </a:pPr>
            <a:r>
              <a:rPr lang="ga-IE" sz="3200" dirty="0" smtClean="0"/>
              <a:t>&gt;€5,186,000 works</a:t>
            </a:r>
            <a:endParaRPr lang="en-IE" sz="3200" dirty="0" smtClean="0"/>
          </a:p>
          <a:p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779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a Framework?</a:t>
            </a:r>
            <a:endParaRPr lang="en-IE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388" y="1857375"/>
            <a:ext cx="8964612" cy="482441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GB" sz="3200" dirty="0" smtClean="0"/>
              <a:t>An arrangement with suppliers</a:t>
            </a:r>
          </a:p>
          <a:p>
            <a:pPr>
              <a:lnSpc>
                <a:spcPct val="150000"/>
              </a:lnSpc>
              <a:defRPr/>
            </a:pPr>
            <a:r>
              <a:rPr lang="en-GB" sz="3200" dirty="0" smtClean="0"/>
              <a:t>Supply goods, services and works</a:t>
            </a:r>
          </a:p>
          <a:p>
            <a:pPr>
              <a:lnSpc>
                <a:spcPct val="150000"/>
              </a:lnSpc>
              <a:defRPr/>
            </a:pPr>
            <a:r>
              <a:rPr lang="en-GB" sz="3200" dirty="0" smtClean="0"/>
              <a:t>Agreed conditions</a:t>
            </a:r>
          </a:p>
          <a:p>
            <a:pPr>
              <a:lnSpc>
                <a:spcPct val="150000"/>
              </a:lnSpc>
              <a:defRPr/>
            </a:pPr>
            <a:r>
              <a:rPr lang="en-GB" sz="3200" dirty="0" smtClean="0"/>
              <a:t>Specified period of time – max. 4 years</a:t>
            </a:r>
          </a:p>
          <a:p>
            <a:pPr>
              <a:lnSpc>
                <a:spcPct val="150000"/>
              </a:lnSpc>
              <a:defRPr/>
            </a:pPr>
            <a:r>
              <a:rPr lang="en-GB" sz="3200" dirty="0" smtClean="0"/>
              <a:t>Single supplier framework </a:t>
            </a:r>
          </a:p>
          <a:p>
            <a:pPr>
              <a:lnSpc>
                <a:spcPct val="150000"/>
              </a:lnSpc>
              <a:defRPr/>
            </a:pPr>
            <a:r>
              <a:rPr lang="en-GB" sz="3200" dirty="0" smtClean="0"/>
              <a:t>Multiple supplier </a:t>
            </a:r>
            <a:r>
              <a:rPr lang="en-GB" sz="3200" dirty="0"/>
              <a:t>f</a:t>
            </a:r>
            <a:r>
              <a:rPr lang="en-GB" sz="3200" dirty="0" smtClean="0"/>
              <a:t>ramework</a:t>
            </a:r>
          </a:p>
          <a:p>
            <a:pPr>
              <a:lnSpc>
                <a:spcPct val="80000"/>
              </a:lnSpc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GB" dirty="0"/>
          </a:p>
          <a:p>
            <a:pPr>
              <a:lnSpc>
                <a:spcPct val="80000"/>
              </a:lnSpc>
              <a:defRPr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658405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388" y="1857375"/>
            <a:ext cx="8964612" cy="48244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sz="3500" dirty="0"/>
              <a:t>Open </a:t>
            </a:r>
            <a:endParaRPr lang="en-GB" dirty="0"/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dirty="0"/>
              <a:t>Single stage procedure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dirty="0"/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sz="3500" dirty="0"/>
              <a:t>Restricted</a:t>
            </a:r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dirty="0"/>
              <a:t>Two stage process</a:t>
            </a:r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dirty="0"/>
              <a:t>Those who </a:t>
            </a:r>
            <a:r>
              <a:rPr lang="en-GB" dirty="0" smtClean="0"/>
              <a:t>meet </a:t>
            </a:r>
            <a:r>
              <a:rPr lang="en-GB" dirty="0"/>
              <a:t>m</a:t>
            </a:r>
            <a:r>
              <a:rPr lang="en-GB" dirty="0" smtClean="0"/>
              <a:t>inimum requirements </a:t>
            </a:r>
            <a:r>
              <a:rPr lang="en-GB" dirty="0"/>
              <a:t>i</a:t>
            </a:r>
            <a:r>
              <a:rPr lang="en-GB" dirty="0" smtClean="0"/>
              <a:t>nvited </a:t>
            </a:r>
            <a:r>
              <a:rPr lang="en-GB" dirty="0"/>
              <a:t>to </a:t>
            </a:r>
            <a:r>
              <a:rPr lang="en-GB" dirty="0" smtClean="0"/>
              <a:t>tender</a:t>
            </a:r>
            <a:r>
              <a:rPr lang="en-GB" dirty="0"/>
              <a:t>.</a:t>
            </a:r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dirty="0"/>
              <a:t>Minimum Number Invited to Tender (5)</a:t>
            </a:r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sz="2900" dirty="0"/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sz="3500" dirty="0"/>
              <a:t>Competitive Dialogue – Very Rare</a:t>
            </a:r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dirty="0"/>
              <a:t>Very </a:t>
            </a:r>
            <a:r>
              <a:rPr lang="en-GB" dirty="0" smtClean="0"/>
              <a:t>complex requirements/specialist</a:t>
            </a:r>
            <a:endParaRPr lang="en-GB" dirty="0"/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dirty="0"/>
              <a:t>Provides </a:t>
            </a:r>
            <a:r>
              <a:rPr lang="en-GB" dirty="0" smtClean="0"/>
              <a:t>more flexibility </a:t>
            </a:r>
            <a:r>
              <a:rPr lang="en-GB" dirty="0"/>
              <a:t>in the </a:t>
            </a:r>
            <a:r>
              <a:rPr lang="en-GB" dirty="0" smtClean="0"/>
              <a:t>process</a:t>
            </a:r>
            <a:endParaRPr lang="en-GB" dirty="0"/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None/>
              <a:defRPr/>
            </a:pPr>
            <a:endParaRPr lang="en-GB" dirty="0"/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sz="3500" dirty="0"/>
              <a:t>Negotiated – Very Rare</a:t>
            </a:r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en-GB" dirty="0"/>
              <a:t>RFT issued and responses form basis of negotiation</a:t>
            </a:r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None/>
              <a:defRPr/>
            </a:pPr>
            <a:endParaRPr lang="en-GB" sz="1900" b="1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sz="2000" b="1" dirty="0" smtClean="0">
              <a:solidFill>
                <a:schemeClr val="tx2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560" y="332656"/>
            <a:ext cx="68405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Tendering Procedures</a:t>
            </a:r>
            <a:endParaRPr lang="en-GB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7689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IE" sz="4000" b="1" dirty="0" smtClean="0">
                <a:solidFill>
                  <a:schemeClr val="accent2">
                    <a:lumMod val="75000"/>
                  </a:schemeClr>
                </a:solidFill>
              </a:rPr>
              <a:t>Opportunities in 2015</a:t>
            </a:r>
            <a:br>
              <a:rPr lang="en-IE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GB" sz="4800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0803300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OGP Pipeline</a:t>
            </a:r>
            <a:endParaRPr lang="en-I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740629399"/>
              </p:ext>
            </p:extLst>
          </p:nvPr>
        </p:nvGraphicFramePr>
        <p:xfrm>
          <a:off x="467544" y="1772816"/>
          <a:ext cx="81534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Category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Q4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Professional Services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Architectural</a:t>
                      </a:r>
                      <a:r>
                        <a:rPr lang="en-IE" sz="1200" baseline="0" dirty="0" smtClean="0"/>
                        <a:t> Services (Local Government)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Financial &amp; Economic Consultancy Services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Solicitors (Local Government)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Legal Services (ETBs)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Advisory</a:t>
                      </a:r>
                      <a:r>
                        <a:rPr lang="en-IE" sz="1200" baseline="0" dirty="0" smtClean="0"/>
                        <a:t> Consultancy Services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Architectural,</a:t>
                      </a:r>
                      <a:r>
                        <a:rPr lang="en-IE" sz="1200" baseline="0" dirty="0" smtClean="0"/>
                        <a:t> Quantity Surveying and Engineering Services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Solicitors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Advisory Consultancy Services</a:t>
                      </a:r>
                      <a:endParaRPr lang="en-I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Facilities Management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Uniforms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Cleaning Products &amp; Equipment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Catering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Security</a:t>
                      </a:r>
                      <a:r>
                        <a:rPr lang="en-IE" sz="1200" baseline="0" dirty="0" smtClean="0"/>
                        <a:t> Services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Uniforms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Footwear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Cleaning Products &amp; Services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Waste</a:t>
                      </a:r>
                    </a:p>
                    <a:p>
                      <a:r>
                        <a:rPr lang="en-IE" sz="1200" dirty="0" smtClean="0"/>
                        <a:t/>
                      </a:r>
                      <a:br>
                        <a:rPr lang="en-IE" sz="1200" dirty="0" smtClean="0"/>
                      </a:br>
                      <a:r>
                        <a:rPr lang="en-IE" sz="1200" dirty="0" smtClean="0"/>
                        <a:t>Pest Control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Standard PPE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Cleaning Products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Laundry Services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Waste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Document Management 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Lift Maintenance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Fire</a:t>
                      </a:r>
                      <a:r>
                        <a:rPr lang="en-IE" sz="1200" baseline="0" dirty="0" smtClean="0"/>
                        <a:t> Alarm Services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Boiler Maintenance</a:t>
                      </a:r>
                      <a:endParaRPr lang="en-I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61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OGP Pipeline Continued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98476358"/>
              </p:ext>
            </p:extLst>
          </p:nvPr>
        </p:nvGraphicFramePr>
        <p:xfrm>
          <a:off x="323528" y="1772816"/>
          <a:ext cx="81534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Category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Q4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Utilities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Electricity 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Natural</a:t>
                      </a:r>
                      <a:r>
                        <a:rPr lang="en-IE" sz="1200" baseline="0" dirty="0" smtClean="0"/>
                        <a:t> Gas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Gas Mini Competition</a:t>
                      </a:r>
                      <a:endParaRPr lang="en-I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Electricity Mini</a:t>
                      </a:r>
                      <a:r>
                        <a:rPr lang="en-IE" sz="1200" baseline="0" dirty="0" smtClean="0"/>
                        <a:t> Competition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Gas Mini Competition 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Energy Advisory Contract</a:t>
                      </a:r>
                    </a:p>
                    <a:p>
                      <a:r>
                        <a:rPr lang="en-IE" sz="1200" dirty="0" smtClean="0"/>
                        <a:t/>
                      </a:r>
                      <a:br>
                        <a:rPr lang="en-IE" sz="1200" dirty="0" smtClean="0"/>
                      </a:br>
                      <a:r>
                        <a:rPr lang="en-IE" sz="1200" dirty="0" smtClean="0"/>
                        <a:t>Electricity</a:t>
                      </a:r>
                      <a:r>
                        <a:rPr lang="en-IE" sz="1200" baseline="0" dirty="0" smtClean="0"/>
                        <a:t> Mini Competition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Gas Mini Competition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Electricity</a:t>
                      </a:r>
                      <a:r>
                        <a:rPr lang="en-IE" sz="1200" baseline="0" dirty="0" smtClean="0"/>
                        <a:t> Mini Competition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Electricity Mini Competition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Gas Mini Competition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Fuels Advisor</a:t>
                      </a:r>
                      <a:endParaRPr lang="en-I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ICT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ICT Research Advisory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CRM</a:t>
                      </a:r>
                      <a:r>
                        <a:rPr lang="en-IE" sz="1200" baseline="0" dirty="0" smtClean="0"/>
                        <a:t> </a:t>
                      </a:r>
                    </a:p>
                    <a:p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Application Licencing Solutions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ERP</a:t>
                      </a:r>
                      <a:r>
                        <a:rPr lang="en-IE" sz="1200" baseline="0" dirty="0" smtClean="0"/>
                        <a:t> Solutions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Telecoms (Lease Line)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Wide Area Network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VOIP Network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Enterprise Virtualisation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Mailroom</a:t>
                      </a:r>
                      <a:r>
                        <a:rPr lang="en-IE" sz="1200" baseline="0" dirty="0" smtClean="0"/>
                        <a:t> Equipment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Enterprise Backup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Local Area networks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PCs, Notebooks, Tablets, Thin Clients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ICT Professional Services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Desktop Software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Security</a:t>
                      </a:r>
                      <a:r>
                        <a:rPr lang="en-IE" sz="1200" baseline="0" dirty="0" smtClean="0"/>
                        <a:t> monitoring and analysis software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Mobile Services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Computer Peripherals </a:t>
                      </a:r>
                    </a:p>
                    <a:p>
                      <a:endParaRPr lang="en-IE" sz="1200" baseline="0" dirty="0" smtClean="0"/>
                    </a:p>
                    <a:p>
                      <a:endParaRPr lang="en-I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85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OGP Pipeline Continued</a:t>
            </a:r>
            <a:endParaRPr lang="en-IE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99251707"/>
              </p:ext>
            </p:extLst>
          </p:nvPr>
        </p:nvGraphicFramePr>
        <p:xfrm>
          <a:off x="467544" y="1628800"/>
          <a:ext cx="8153400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Category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Q4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Marketing,</a:t>
                      </a:r>
                      <a:r>
                        <a:rPr lang="en-IE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Print &amp; Stationery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Polling Information</a:t>
                      </a:r>
                      <a:r>
                        <a:rPr lang="en-IE" sz="1200" baseline="0" dirty="0" smtClean="0"/>
                        <a:t> Cards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Beef Certificates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Print Shared Services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Promotional Events Framework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General Print Framework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Advertising</a:t>
                      </a:r>
                      <a:r>
                        <a:rPr lang="en-IE" sz="1200" baseline="0" dirty="0" smtClean="0"/>
                        <a:t> Media Buying Framework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Envelope Contract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Secure</a:t>
                      </a:r>
                      <a:r>
                        <a:rPr lang="en-IE" sz="1200" baseline="0" dirty="0" smtClean="0"/>
                        <a:t> Print Frameworks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Advertising Creative Media Frameworks</a:t>
                      </a:r>
                      <a:endParaRPr lang="en-I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Travel, Transport &amp; HR Services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Taxis (Dublin)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Towing</a:t>
                      </a:r>
                      <a:r>
                        <a:rPr lang="en-IE" sz="1200" baseline="0" dirty="0" smtClean="0"/>
                        <a:t> Services Garda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FOI Training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Travel Insurance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Towing Services</a:t>
                      </a:r>
                    </a:p>
                    <a:p>
                      <a:endParaRPr lang="en-IE" sz="1200" dirty="0" smtClean="0"/>
                    </a:p>
                    <a:p>
                      <a:r>
                        <a:rPr lang="en-IE" sz="1200" dirty="0" smtClean="0"/>
                        <a:t>Employee</a:t>
                      </a:r>
                      <a:r>
                        <a:rPr lang="en-IE" sz="1200" baseline="0" dirty="0" smtClean="0"/>
                        <a:t> Assistance Services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Health &amp; Safety Training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Courier / Pouched</a:t>
                      </a:r>
                      <a:r>
                        <a:rPr lang="en-IE" sz="1200" baseline="0" dirty="0" smtClean="0"/>
                        <a:t> Mail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Cash in Transit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Car Hire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Staff Learning &amp; Development</a:t>
                      </a:r>
                    </a:p>
                    <a:p>
                      <a:endParaRPr lang="en-IE" sz="1200" baseline="0" dirty="0" smtClean="0"/>
                    </a:p>
                    <a:p>
                      <a:r>
                        <a:rPr lang="en-IE" sz="1200" baseline="0" dirty="0" smtClean="0"/>
                        <a:t>Selected Bus Services</a:t>
                      </a:r>
                      <a:endParaRPr lang="en-I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Fleet &amp;</a:t>
                      </a:r>
                      <a:r>
                        <a:rPr lang="en-IE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Plant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New Fleet Framework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Plant Framework</a:t>
                      </a:r>
                      <a:endParaRPr lang="en-I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Managed Services</a:t>
                      </a:r>
                      <a:endParaRPr lang="en-IE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Shuttle Bus</a:t>
                      </a:r>
                      <a:r>
                        <a:rPr lang="en-IE" sz="1200" baseline="0" dirty="0" smtClean="0"/>
                        <a:t> HSE Galway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Translation &amp; Interpretation Services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Business Support</a:t>
                      </a:r>
                      <a:r>
                        <a:rPr lang="en-IE" sz="1200" baseline="0" dirty="0" smtClean="0"/>
                        <a:t> Services</a:t>
                      </a:r>
                      <a:endParaRPr lang="en-I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030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Local Government Pipeline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626546350"/>
              </p:ext>
            </p:extLst>
          </p:nvPr>
        </p:nvGraphicFramePr>
        <p:xfrm>
          <a:off x="611560" y="1916834"/>
          <a:ext cx="8136904" cy="3805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5660"/>
                <a:gridCol w="1857585"/>
                <a:gridCol w="2564150"/>
                <a:gridCol w="2689509"/>
              </a:tblGrid>
              <a:tr h="41459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Q1</a:t>
                      </a:r>
                      <a:endParaRPr lang="en-I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Q2</a:t>
                      </a:r>
                      <a:endParaRPr lang="en-I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Q3</a:t>
                      </a:r>
                      <a:endParaRPr lang="en-I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Q4</a:t>
                      </a:r>
                      <a:endParaRPr lang="en-IE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4027"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Fuels (LA)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Energy Retrofit (LA)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>
                          <a:effectLst/>
                        </a:rPr>
                        <a:t>Asbestos (LA)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Bitumen 2016  (LA)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4027"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>
                          <a:effectLst/>
                        </a:rPr>
                        <a:t> 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Deep Energy Retrofit (LA)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Asbestos (OPW)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Plant Hire 2016 (LA)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4027"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>
                          <a:effectLst/>
                        </a:rPr>
                        <a:t> 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Voids (LA)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1200" u="none" strike="noStrike" dirty="0">
                          <a:effectLst/>
                        </a:rPr>
                        <a:t>Asbestos (Dept. of Education)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Building Works (HSE Non Acute)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4027"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>
                          <a:effectLst/>
                        </a:rPr>
                        <a:t> 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>
                          <a:effectLst/>
                        </a:rPr>
                        <a:t>Plumbing Services (LA)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1200" u="none" strike="noStrike" dirty="0">
                          <a:effectLst/>
                        </a:rPr>
                        <a:t>Temporary </a:t>
                      </a:r>
                      <a:r>
                        <a:rPr lang="en-IE" sz="1200" u="none" strike="noStrike" dirty="0" smtClean="0">
                          <a:effectLst/>
                        </a:rPr>
                        <a:t>Accommodation </a:t>
                      </a:r>
                      <a:r>
                        <a:rPr lang="en-IE" sz="1200" u="none" strike="noStrike" dirty="0">
                          <a:effectLst/>
                        </a:rPr>
                        <a:t>(LA)                        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Building Works (HSE - Acute)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4027"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>
                          <a:effectLst/>
                        </a:rPr>
                        <a:t> 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>
                          <a:effectLst/>
                        </a:rPr>
                        <a:t>Electricial Services (LA)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1200" u="none" strike="noStrike" dirty="0">
                          <a:effectLst/>
                        </a:rPr>
                        <a:t>Building Refurbishment (OPW)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1200" u="none" strike="noStrike">
                          <a:effectLst/>
                        </a:rPr>
                        <a:t>Mechanical Services (HSE - Acute)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4027"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>
                          <a:effectLst/>
                        </a:rPr>
                        <a:t> 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>
                          <a:effectLst/>
                        </a:rPr>
                        <a:t>Asbestos (HSE)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Pavement Management Survey (LA)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>
                          <a:effectLst/>
                        </a:rPr>
                        <a:t>Mechanical Services (HSE - Non Acute)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702943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>
                          <a:effectLst/>
                        </a:rPr>
                        <a:t> 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1200" u="none" strike="noStrike">
                          <a:effectLst/>
                        </a:rPr>
                        <a:t>Temporary Accomodation                        (Dept. of Education)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 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1200" u="none" strike="noStrike" dirty="0">
                          <a:effectLst/>
                        </a:rPr>
                        <a:t>Electrical Services (HSE - Acute)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84027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>
                          <a:effectLst/>
                        </a:rPr>
                        <a:t> </a:t>
                      </a:r>
                      <a:endParaRPr lang="en-IE" sz="12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>
                          <a:effectLst/>
                        </a:rPr>
                        <a:t> 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E" sz="1200" u="none" strike="noStrike">
                          <a:effectLst/>
                        </a:rPr>
                        <a:t> 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IE" sz="1200" u="none" strike="noStrike" dirty="0">
                          <a:effectLst/>
                        </a:rPr>
                        <a:t>Electrical Services (HSE -Non Acute)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07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Outline	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Why work with the public sector? </a:t>
            </a:r>
          </a:p>
          <a:p>
            <a:r>
              <a:rPr lang="en-IE" dirty="0" smtClean="0"/>
              <a:t>How is public </a:t>
            </a:r>
            <a:r>
              <a:rPr lang="en-IE" dirty="0"/>
              <a:t>procurement </a:t>
            </a:r>
            <a:r>
              <a:rPr lang="en-IE" dirty="0" smtClean="0"/>
              <a:t>structured?</a:t>
            </a:r>
          </a:p>
          <a:p>
            <a:r>
              <a:rPr lang="en-IE" dirty="0" smtClean="0"/>
              <a:t>What are the thresholds?</a:t>
            </a:r>
          </a:p>
          <a:p>
            <a:r>
              <a:rPr lang="en-IE" dirty="0" smtClean="0"/>
              <a:t>What opportunities are there in 2015?</a:t>
            </a:r>
          </a:p>
          <a:p>
            <a:r>
              <a:rPr lang="en-IE" dirty="0" smtClean="0"/>
              <a:t>Where are tenders advertised?</a:t>
            </a:r>
          </a:p>
          <a:p>
            <a:r>
              <a:rPr lang="en-IE" dirty="0" smtClean="0"/>
              <a:t>How are tenders received evaluated?</a:t>
            </a:r>
          </a:p>
          <a:p>
            <a:r>
              <a:rPr lang="en-IE" dirty="0" smtClean="0"/>
              <a:t>What supports are available for small businesses?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259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a-IE" sz="3200" dirty="0" smtClean="0"/>
              <a:t>Limerick City &amp; County Council Upcoming Tenders</a:t>
            </a:r>
            <a:endParaRPr lang="ga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ga-IE" dirty="0" smtClean="0"/>
              <a:t>Psychometric Tests</a:t>
            </a:r>
          </a:p>
          <a:p>
            <a:r>
              <a:rPr lang="ga-IE" dirty="0" smtClean="0"/>
              <a:t>Staff Development Training Programme</a:t>
            </a:r>
          </a:p>
          <a:p>
            <a:r>
              <a:rPr lang="ga-IE" dirty="0" smtClean="0"/>
              <a:t>Bridge Repair Works</a:t>
            </a:r>
          </a:p>
          <a:p>
            <a:r>
              <a:rPr lang="ga-IE" dirty="0" smtClean="0"/>
              <a:t>Non-national road pavement overlays</a:t>
            </a:r>
          </a:p>
          <a:p>
            <a:r>
              <a:rPr lang="ga-IE" dirty="0" smtClean="0"/>
              <a:t>Rhebogue Neighbourhood Greenway</a:t>
            </a:r>
          </a:p>
          <a:p>
            <a:r>
              <a:rPr lang="ga-IE" dirty="0" smtClean="0"/>
              <a:t>Route 2 Shannon Fields Phase II</a:t>
            </a:r>
            <a:endParaRPr lang="en-IE" dirty="0" smtClean="0"/>
          </a:p>
          <a:p>
            <a:r>
              <a:rPr lang="en-IE" dirty="0" smtClean="0"/>
              <a:t>N21 </a:t>
            </a:r>
            <a:r>
              <a:rPr lang="en-IE" dirty="0" err="1" smtClean="0"/>
              <a:t>Adare</a:t>
            </a:r>
            <a:r>
              <a:rPr lang="en-IE" dirty="0" smtClean="0"/>
              <a:t>, N21 </a:t>
            </a:r>
            <a:r>
              <a:rPr lang="en-IE" dirty="0" err="1" smtClean="0"/>
              <a:t>Ballinlyny</a:t>
            </a:r>
            <a:r>
              <a:rPr lang="en-IE" dirty="0" smtClean="0"/>
              <a:t> and  N21 </a:t>
            </a:r>
            <a:r>
              <a:rPr lang="en-IE" dirty="0" err="1" smtClean="0"/>
              <a:t>Ballymurragh</a:t>
            </a:r>
            <a:r>
              <a:rPr lang="en-IE" dirty="0" smtClean="0"/>
              <a:t> East Pavement Overlay</a:t>
            </a:r>
          </a:p>
          <a:p>
            <a:r>
              <a:rPr lang="en-IE" dirty="0" smtClean="0"/>
              <a:t>Munster Bridge Rehabilitations 2015 Contract No 1 </a:t>
            </a:r>
          </a:p>
          <a:p>
            <a:r>
              <a:rPr lang="ga-IE" dirty="0" smtClean="0"/>
              <a:t>VirusScan Tender</a:t>
            </a:r>
          </a:p>
          <a:p>
            <a:r>
              <a:rPr lang="en-IE" dirty="0" smtClean="0"/>
              <a:t>ICT </a:t>
            </a:r>
            <a:r>
              <a:rPr lang="ga-IE" dirty="0" smtClean="0"/>
              <a:t>Network Equipment</a:t>
            </a:r>
          </a:p>
          <a:p>
            <a:r>
              <a:rPr lang="ga-IE" dirty="0" smtClean="0"/>
              <a:t>Wireless Access Points</a:t>
            </a:r>
          </a:p>
          <a:p>
            <a:r>
              <a:rPr lang="ga-IE" dirty="0" smtClean="0"/>
              <a:t>Core HR Clocks</a:t>
            </a:r>
            <a:endParaRPr lang="en-IE" dirty="0" smtClean="0"/>
          </a:p>
          <a:p>
            <a:r>
              <a:rPr lang="en-IE" dirty="0" smtClean="0"/>
              <a:t>Feasibility study for Running Track</a:t>
            </a:r>
          </a:p>
          <a:p>
            <a:r>
              <a:rPr lang="en-IE" dirty="0" smtClean="0"/>
              <a:t>Security Services</a:t>
            </a:r>
          </a:p>
          <a:p>
            <a:r>
              <a:rPr lang="en-IE" dirty="0" smtClean="0"/>
              <a:t>Service Concessions for restaurants at Council Buildings and </a:t>
            </a:r>
            <a:r>
              <a:rPr lang="en-IE" dirty="0" err="1" smtClean="0"/>
              <a:t>Pery</a:t>
            </a:r>
            <a:r>
              <a:rPr lang="en-IE" dirty="0" smtClean="0"/>
              <a:t> Square Art Gallery</a:t>
            </a:r>
          </a:p>
          <a:p>
            <a:endParaRPr lang="ga-IE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sz="4000" b="1" dirty="0" smtClean="0">
                <a:solidFill>
                  <a:schemeClr val="accent2">
                    <a:lumMod val="75000"/>
                  </a:schemeClr>
                </a:solidFill>
              </a:rPr>
              <a:t>Where are tenders advertised?</a:t>
            </a:r>
            <a:endParaRPr lang="en-GB" sz="4800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0569453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Where are tenders advertised?</a:t>
            </a:r>
            <a:endParaRPr lang="en-IE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7661275" cy="4544144"/>
          </a:xfrm>
        </p:spPr>
        <p:txBody>
          <a:bodyPr/>
          <a:lstStyle/>
          <a:p>
            <a:r>
              <a:rPr lang="en-IE" sz="3200" dirty="0">
                <a:solidFill>
                  <a:schemeClr val="tx2"/>
                </a:solidFill>
              </a:rPr>
              <a:t>www.etenders.gov.ie</a:t>
            </a:r>
          </a:p>
          <a:p>
            <a:endParaRPr lang="en-IE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/>
          <a:srcRect l="12973" t="7396" r="14509" b="5326"/>
          <a:stretch/>
        </p:blipFill>
        <p:spPr bwMode="auto">
          <a:xfrm>
            <a:off x="1547664" y="2924944"/>
            <a:ext cx="5760640" cy="331236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951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sz="3600" dirty="0"/>
              <a:t>Where are tenders advertised?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en-IE" sz="3200" dirty="0" smtClean="0"/>
              <a:t>www.laquotes.ie</a:t>
            </a:r>
          </a:p>
          <a:p>
            <a:endParaRPr lang="en-IE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2" t="8581" r="15174" b="17455"/>
          <a:stretch/>
        </p:blipFill>
        <p:spPr bwMode="auto">
          <a:xfrm>
            <a:off x="1547664" y="2847950"/>
            <a:ext cx="5976663" cy="338936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917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sz="4000" b="1" dirty="0" smtClean="0">
                <a:solidFill>
                  <a:schemeClr val="accent2">
                    <a:lumMod val="75000"/>
                  </a:schemeClr>
                </a:solidFill>
              </a:rPr>
              <a:t>The Process – Should You Tender?</a:t>
            </a:r>
            <a:endParaRPr lang="en-GB" sz="4800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0924629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388" y="1714488"/>
            <a:ext cx="8964612" cy="4824413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endParaRPr lang="en-IE" sz="1000" b="1" dirty="0" smtClean="0">
              <a:solidFill>
                <a:schemeClr val="tx2"/>
              </a:solidFill>
            </a:endParaRP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IE" sz="3200" dirty="0" smtClean="0">
                <a:solidFill>
                  <a:schemeClr val="tx2"/>
                </a:solidFill>
              </a:rPr>
              <a:t>Read the request for tender carefully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IE" sz="3200" dirty="0" smtClean="0">
                <a:solidFill>
                  <a:schemeClr val="tx2"/>
                </a:solidFill>
              </a:rPr>
              <a:t>Decide if the tender is suitable for your company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IE" sz="3200" dirty="0" smtClean="0">
                <a:solidFill>
                  <a:schemeClr val="tx2"/>
                </a:solidFill>
              </a:rPr>
              <a:t>Answer all </a:t>
            </a:r>
            <a:r>
              <a:rPr lang="en-IE" sz="3200" dirty="0">
                <a:solidFill>
                  <a:schemeClr val="tx2"/>
                </a:solidFill>
              </a:rPr>
              <a:t>the </a:t>
            </a:r>
            <a:r>
              <a:rPr lang="en-IE" sz="3200" dirty="0" smtClean="0">
                <a:solidFill>
                  <a:schemeClr val="tx2"/>
                </a:solidFill>
              </a:rPr>
              <a:t>questions 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IE" sz="3200" dirty="0" smtClean="0">
                <a:solidFill>
                  <a:schemeClr val="tx2"/>
                </a:solidFill>
              </a:rPr>
              <a:t>Pay </a:t>
            </a:r>
            <a:r>
              <a:rPr lang="en-IE" sz="3200" dirty="0">
                <a:solidFill>
                  <a:schemeClr val="tx2"/>
                </a:solidFill>
              </a:rPr>
              <a:t>a</a:t>
            </a:r>
            <a:r>
              <a:rPr lang="en-IE" sz="3200" dirty="0" smtClean="0">
                <a:solidFill>
                  <a:schemeClr val="tx2"/>
                </a:solidFill>
              </a:rPr>
              <a:t>ttention </a:t>
            </a:r>
            <a:r>
              <a:rPr lang="en-IE" sz="3200" dirty="0">
                <a:solidFill>
                  <a:schemeClr val="tx2"/>
                </a:solidFill>
              </a:rPr>
              <a:t>to the w</a:t>
            </a:r>
            <a:r>
              <a:rPr lang="en-IE" sz="3200" dirty="0" smtClean="0">
                <a:solidFill>
                  <a:schemeClr val="tx2"/>
                </a:solidFill>
              </a:rPr>
              <a:t>eightings attached to the selection &amp; award criteria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IE" sz="3200" dirty="0" smtClean="0">
                <a:solidFill>
                  <a:schemeClr val="tx2"/>
                </a:solidFill>
              </a:rPr>
              <a:t>Include all the required documentation</a:t>
            </a:r>
          </a:p>
          <a:p>
            <a:pPr marL="457200" indent="-457200" eaLnBrk="1" hangingPunct="1"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IE" sz="3200" dirty="0" smtClean="0">
                <a:solidFill>
                  <a:schemeClr val="tx2"/>
                </a:solidFill>
              </a:rPr>
              <a:t>Submit your </a:t>
            </a:r>
            <a:r>
              <a:rPr lang="en-IE" sz="3200" dirty="0">
                <a:solidFill>
                  <a:schemeClr val="tx2"/>
                </a:solidFill>
              </a:rPr>
              <a:t>a</a:t>
            </a:r>
            <a:r>
              <a:rPr lang="en-IE" sz="3200" dirty="0" smtClean="0">
                <a:solidFill>
                  <a:schemeClr val="tx2"/>
                </a:solidFill>
              </a:rPr>
              <a:t>pplication by the closing </a:t>
            </a:r>
            <a:r>
              <a:rPr lang="en-IE" sz="3200" dirty="0">
                <a:solidFill>
                  <a:schemeClr val="tx2"/>
                </a:solidFill>
              </a:rPr>
              <a:t>d</a:t>
            </a:r>
            <a:r>
              <a:rPr lang="en-IE" sz="3200" dirty="0" smtClean="0">
                <a:solidFill>
                  <a:schemeClr val="tx2"/>
                </a:solidFill>
              </a:rPr>
              <a:t>ate </a:t>
            </a:r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IE" sz="2000" b="1" dirty="0" smtClean="0">
              <a:solidFill>
                <a:schemeClr val="tx2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57224" y="765175"/>
            <a:ext cx="75724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3600" dirty="0" smtClean="0">
                <a:solidFill>
                  <a:schemeClr val="tx2"/>
                </a:solidFill>
              </a:rPr>
              <a:t>Tips for Responding to Tenders</a:t>
            </a:r>
            <a:endParaRPr lang="en-GB" sz="3600" dirty="0" smtClean="0">
              <a:solidFill>
                <a:schemeClr val="tx2"/>
              </a:solidFill>
            </a:endParaRPr>
          </a:p>
          <a:p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2713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966756" y="709251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600" dirty="0">
                <a:solidFill>
                  <a:schemeClr val="tx2"/>
                </a:solidFill>
                <a:latin typeface="+mj-lt"/>
              </a:rPr>
              <a:t>Evaluation Process</a:t>
            </a:r>
            <a:endParaRPr lang="en-GB" sz="3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8" y="1714500"/>
            <a:ext cx="8396287" cy="463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14563" y="3500438"/>
            <a:ext cx="22447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E" sz="2800" b="1" dirty="0">
                <a:solidFill>
                  <a:schemeClr val="tx2"/>
                </a:solidFill>
                <a:latin typeface="Calibri" pitchFamily="34" charset="0"/>
              </a:rPr>
              <a:t>Compliance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929188" y="3143250"/>
            <a:ext cx="166052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E" sz="2700" b="1" dirty="0">
                <a:solidFill>
                  <a:schemeClr val="tx2"/>
                </a:solidFill>
                <a:latin typeface="Calibri" pitchFamily="34" charset="0"/>
              </a:rPr>
              <a:t>Selection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357938" y="3000375"/>
            <a:ext cx="122396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E" sz="2000" b="1" dirty="0">
                <a:solidFill>
                  <a:schemeClr val="tx2"/>
                </a:solidFill>
                <a:latin typeface="Calibri" pitchFamily="34" charset="0"/>
              </a:rPr>
              <a:t>Award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69651" y="1772816"/>
            <a:ext cx="8964612" cy="482441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IE" sz="4800" dirty="0" smtClean="0"/>
              <a:t>Tenders are checked to ensure they have complied with the instructions given in the ITT</a:t>
            </a:r>
            <a:endParaRPr lang="en-US" sz="4800" dirty="0" smtClean="0"/>
          </a:p>
          <a:p>
            <a:pPr>
              <a:defRPr/>
            </a:pPr>
            <a:r>
              <a:rPr lang="en-US" sz="4800" dirty="0" smtClean="0"/>
              <a:t>Missing documents, blank documents, unsigned documents etc.</a:t>
            </a:r>
          </a:p>
          <a:p>
            <a:pPr>
              <a:defRPr/>
            </a:pPr>
            <a:r>
              <a:rPr lang="en-US" sz="4800" dirty="0" smtClean="0"/>
              <a:t>Clarifications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IE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IE" sz="10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sz="1000" b="1" dirty="0" smtClean="0">
              <a:solidFill>
                <a:schemeClr val="tx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71550" y="765175"/>
            <a:ext cx="6840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200" dirty="0">
                <a:solidFill>
                  <a:schemeClr val="tx2"/>
                </a:solidFill>
              </a:rPr>
              <a:t>Evaluation </a:t>
            </a:r>
            <a:r>
              <a:rPr lang="en-IE" sz="3200" dirty="0" smtClean="0">
                <a:solidFill>
                  <a:schemeClr val="tx2"/>
                </a:solidFill>
              </a:rPr>
              <a:t>Process - Compliance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388" y="1857375"/>
            <a:ext cx="8964612" cy="48244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3200" dirty="0"/>
              <a:t>The </a:t>
            </a:r>
            <a:r>
              <a:rPr lang="en-GB" sz="3200" dirty="0" smtClean="0"/>
              <a:t>selection </a:t>
            </a:r>
            <a:r>
              <a:rPr lang="en-US" sz="3200" dirty="0"/>
              <a:t>criteria permitted are: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852488" lvl="2" indent="-447675" eaLnBrk="1" hangingPunct="1">
              <a:lnSpc>
                <a:spcPct val="80000"/>
              </a:lnSpc>
              <a:defRPr/>
            </a:pPr>
            <a:r>
              <a:rPr lang="en-US" sz="2800" dirty="0"/>
              <a:t>Economic and </a:t>
            </a:r>
            <a:r>
              <a:rPr lang="en-US" sz="2800" dirty="0" smtClean="0"/>
              <a:t>financial </a:t>
            </a:r>
            <a:r>
              <a:rPr lang="en-US" sz="2800" dirty="0"/>
              <a:t>s</a:t>
            </a:r>
            <a:r>
              <a:rPr lang="en-US" sz="2800" dirty="0" smtClean="0"/>
              <a:t>tanding</a:t>
            </a:r>
            <a:endParaRPr lang="en-US" sz="2800" dirty="0"/>
          </a:p>
          <a:p>
            <a:pPr marL="852488" lvl="2" indent="-447675" eaLnBrk="1" hangingPunct="1">
              <a:lnSpc>
                <a:spcPct val="80000"/>
              </a:lnSpc>
              <a:defRPr/>
            </a:pPr>
            <a:r>
              <a:rPr lang="en-US" sz="2800" dirty="0" smtClean="0"/>
              <a:t>Professional </a:t>
            </a:r>
            <a:r>
              <a:rPr lang="en-US" sz="2800" dirty="0"/>
              <a:t>and t</a:t>
            </a:r>
            <a:r>
              <a:rPr lang="en-US" sz="2800" dirty="0" smtClean="0"/>
              <a:t>echnical knowledge </a:t>
            </a:r>
            <a:r>
              <a:rPr lang="en-US" sz="2800" dirty="0"/>
              <a:t>or a</a:t>
            </a:r>
            <a:r>
              <a:rPr lang="en-US" sz="2800" dirty="0" smtClean="0"/>
              <a:t>bility</a:t>
            </a:r>
            <a:endParaRPr lang="en-US" sz="2800" dirty="0"/>
          </a:p>
          <a:p>
            <a:pPr marL="852488" lvl="2" indent="-447675" eaLnBrk="1" hangingPunct="1">
              <a:lnSpc>
                <a:spcPct val="80000"/>
              </a:lnSpc>
              <a:defRPr/>
            </a:pPr>
            <a:r>
              <a:rPr lang="en-US" sz="2800" dirty="0" smtClean="0"/>
              <a:t>Quality assurance standards</a:t>
            </a:r>
            <a:endParaRPr lang="en-US" sz="2800" dirty="0"/>
          </a:p>
          <a:p>
            <a:pPr marL="852488" lvl="2" indent="-447675" eaLnBrk="1" hangingPunct="1">
              <a:lnSpc>
                <a:spcPct val="80000"/>
              </a:lnSpc>
              <a:defRPr/>
            </a:pPr>
            <a:r>
              <a:rPr lang="fr-FR" sz="2800" dirty="0" err="1" smtClean="0"/>
              <a:t>Environmental</a:t>
            </a:r>
            <a:r>
              <a:rPr lang="fr-FR" sz="2800" dirty="0" smtClean="0"/>
              <a:t> management </a:t>
            </a:r>
            <a:r>
              <a:rPr lang="fr-FR" sz="2800" dirty="0"/>
              <a:t>s</a:t>
            </a:r>
            <a:r>
              <a:rPr lang="fr-FR" sz="2800" dirty="0" smtClean="0"/>
              <a:t>tandards</a:t>
            </a:r>
            <a:endParaRPr lang="fr-FR" sz="2800" dirty="0"/>
          </a:p>
          <a:p>
            <a:pPr marL="852488" lvl="2" indent="-447675" eaLnBrk="1" hangingPunct="1">
              <a:lnSpc>
                <a:spcPct val="80000"/>
              </a:lnSpc>
              <a:defRPr/>
            </a:pPr>
            <a:r>
              <a:rPr lang="en-US" sz="2800" dirty="0" smtClean="0"/>
              <a:t>Objective non-discriminatory short-listing </a:t>
            </a:r>
            <a:r>
              <a:rPr lang="en-US" sz="2800" dirty="0"/>
              <a:t>c</a:t>
            </a:r>
            <a:r>
              <a:rPr lang="en-US" sz="2800" dirty="0" smtClean="0"/>
              <a:t>riteria</a:t>
            </a:r>
            <a:endParaRPr lang="en-US" sz="2800" dirty="0"/>
          </a:p>
          <a:p>
            <a:pPr lvl="1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US" sz="32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Only</a:t>
            </a:r>
            <a:r>
              <a:rPr lang="en-IE" sz="3200" b="1" dirty="0" smtClean="0"/>
              <a:t> tenderers qualified </a:t>
            </a:r>
            <a:r>
              <a:rPr lang="en-IE" sz="3200" b="1" dirty="0"/>
              <a:t>in a</a:t>
            </a:r>
            <a:r>
              <a:rPr lang="en-IE" sz="3200" b="1" dirty="0" smtClean="0"/>
              <a:t>ccordance </a:t>
            </a:r>
            <a:r>
              <a:rPr lang="en-IE" sz="3200" b="1" dirty="0"/>
              <a:t>with </a:t>
            </a:r>
            <a:r>
              <a:rPr lang="en-IE" sz="3200" b="1" dirty="0" smtClean="0"/>
              <a:t>selection criteria </a:t>
            </a:r>
            <a:r>
              <a:rPr lang="en-IE" sz="3200" b="1" dirty="0"/>
              <a:t>will p</a:t>
            </a:r>
            <a:r>
              <a:rPr lang="en-IE" sz="3200" b="1" dirty="0" smtClean="0"/>
              <a:t>roceed </a:t>
            </a:r>
            <a:r>
              <a:rPr lang="en-IE" sz="3200" b="1" dirty="0"/>
              <a:t>to be </a:t>
            </a:r>
            <a:r>
              <a:rPr lang="en-IE" sz="3200" b="1" dirty="0" smtClean="0"/>
              <a:t>evaluated </a:t>
            </a:r>
            <a:r>
              <a:rPr lang="en-IE" sz="3200" b="1" dirty="0"/>
              <a:t>under </a:t>
            </a:r>
            <a:r>
              <a:rPr lang="en-IE" sz="3200" b="1" dirty="0" smtClean="0"/>
              <a:t>award </a:t>
            </a:r>
            <a:r>
              <a:rPr lang="en-IE" sz="3200" b="1" dirty="0"/>
              <a:t>c</a:t>
            </a:r>
            <a:r>
              <a:rPr lang="en-IE" sz="3200" b="1" dirty="0" smtClean="0"/>
              <a:t>riteria</a:t>
            </a:r>
            <a:endParaRPr lang="en-IE" sz="3200" b="1" dirty="0"/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GB" sz="1000" b="1" dirty="0" smtClean="0">
              <a:solidFill>
                <a:schemeClr val="tx2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71550" y="765175"/>
            <a:ext cx="68405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600" dirty="0" smtClean="0">
                <a:solidFill>
                  <a:schemeClr val="tx2"/>
                </a:solidFill>
              </a:rPr>
              <a:t>Evaluation Process - Selection</a:t>
            </a:r>
            <a:endParaRPr lang="en-GB" sz="3600" dirty="0" smtClean="0">
              <a:solidFill>
                <a:schemeClr val="tx2"/>
              </a:solidFill>
            </a:endParaRPr>
          </a:p>
          <a:p>
            <a:endParaRPr lang="en-GB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388" y="1857375"/>
            <a:ext cx="8964612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IE" sz="3200" dirty="0"/>
              <a:t>Lowest </a:t>
            </a:r>
            <a:r>
              <a:rPr lang="en-IE" sz="3200" dirty="0" smtClean="0"/>
              <a:t>Price </a:t>
            </a:r>
            <a:r>
              <a:rPr lang="en-IE" sz="3200" dirty="0"/>
              <a:t>or MEAT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IE" sz="3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IE" sz="3200" dirty="0" smtClean="0"/>
              <a:t>MEAT </a:t>
            </a:r>
            <a:r>
              <a:rPr lang="en-IE" sz="3200" dirty="0"/>
              <a:t>- </a:t>
            </a:r>
            <a:r>
              <a:rPr lang="en-US" sz="3200" dirty="0"/>
              <a:t>Most Economically Advantageous Tender </a:t>
            </a:r>
            <a:endParaRPr lang="en-IE" sz="3200" dirty="0"/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IE" sz="2800" dirty="0">
                <a:ea typeface="+mn-ea"/>
                <a:cs typeface="+mn-cs"/>
              </a:rPr>
              <a:t>Price</a:t>
            </a: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IE" sz="2800" dirty="0">
                <a:ea typeface="+mn-ea"/>
                <a:cs typeface="+mn-cs"/>
              </a:rPr>
              <a:t>Quality</a:t>
            </a: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IE" sz="2800" dirty="0">
                <a:ea typeface="+mn-ea"/>
                <a:cs typeface="+mn-cs"/>
              </a:rPr>
              <a:t>Technical </a:t>
            </a:r>
            <a:r>
              <a:rPr lang="en-IE" sz="2800" dirty="0" smtClean="0">
                <a:ea typeface="+mn-ea"/>
                <a:cs typeface="+mn-cs"/>
              </a:rPr>
              <a:t>merit</a:t>
            </a:r>
            <a:endParaRPr lang="en-IE" sz="2800" dirty="0">
              <a:ea typeface="+mn-ea"/>
              <a:cs typeface="+mn-cs"/>
            </a:endParaRP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IE" sz="2800" dirty="0">
                <a:ea typeface="+mn-ea"/>
                <a:cs typeface="+mn-cs"/>
              </a:rPr>
              <a:t>Environmental characteristic</a:t>
            </a: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IE" sz="2800" dirty="0">
                <a:ea typeface="+mn-ea"/>
                <a:cs typeface="+mn-cs"/>
              </a:rPr>
              <a:t>Service &amp; technical assistance</a:t>
            </a: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IE" sz="2800" dirty="0">
                <a:ea typeface="+mn-ea"/>
                <a:cs typeface="+mn-cs"/>
              </a:rPr>
              <a:t>Delivery terms</a:t>
            </a:r>
          </a:p>
          <a:p>
            <a:pPr marL="447675" lvl="1" indent="-447675" eaLnBrk="1" hangingPunct="1">
              <a:lnSpc>
                <a:spcPct val="80000"/>
              </a:lnSpc>
              <a:buClr>
                <a:schemeClr val="accent1"/>
              </a:buClr>
              <a:buSzPct val="70000"/>
              <a:buFont typeface="Wingdings" pitchFamily="2" charset="2"/>
              <a:buChar char="n"/>
              <a:defRPr/>
            </a:pPr>
            <a:endParaRPr lang="en-IE" sz="3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IE" sz="3200" dirty="0" smtClean="0"/>
              <a:t>Weighting criteria for MEAT must be clear</a:t>
            </a:r>
            <a:endParaRPr lang="en-IE" sz="3200" dirty="0"/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IE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en-IE" sz="1000" b="1" dirty="0" smtClean="0">
              <a:solidFill>
                <a:schemeClr val="tx2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71550" y="765175"/>
            <a:ext cx="68405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600" dirty="0" smtClean="0">
                <a:solidFill>
                  <a:schemeClr val="tx2"/>
                </a:solidFill>
              </a:rPr>
              <a:t>Evaluation Process - Award</a:t>
            </a:r>
            <a:endParaRPr lang="en-GB" sz="3600" dirty="0" smtClean="0">
              <a:solidFill>
                <a:schemeClr val="tx2"/>
              </a:solidFill>
            </a:endParaRPr>
          </a:p>
          <a:p>
            <a:endParaRPr lang="en-GB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sz="4000" b="1" dirty="0" smtClean="0">
                <a:solidFill>
                  <a:schemeClr val="accent2">
                    <a:lumMod val="75000"/>
                  </a:schemeClr>
                </a:solidFill>
              </a:rPr>
              <a:t>Why work with the public sector?</a:t>
            </a:r>
            <a:endParaRPr lang="en-GB" sz="4800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613507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388" y="1857375"/>
            <a:ext cx="8964612" cy="48244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The </a:t>
            </a:r>
            <a:r>
              <a:rPr lang="en-US" sz="2800" dirty="0"/>
              <a:t>standstill notice must give sufficient information to enable an unsuccessful bidder to decide whether there are grounds for seeking a </a:t>
            </a:r>
            <a:r>
              <a:rPr lang="en-US" sz="2800" dirty="0" smtClean="0"/>
              <a:t>review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Standstill Period </a:t>
            </a:r>
            <a:r>
              <a:rPr lang="en-GB" sz="2000" dirty="0"/>
              <a:t>(OJEU contracts)</a:t>
            </a: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GB" sz="2400" dirty="0">
                <a:ea typeface="+mn-ea"/>
                <a:cs typeface="+mn-cs"/>
              </a:rPr>
              <a:t>14 calendar days – standstill notice sent by fax or email</a:t>
            </a: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GB" sz="2400" dirty="0">
                <a:ea typeface="+mn-ea"/>
                <a:cs typeface="+mn-cs"/>
              </a:rPr>
              <a:t>16 calendar days – standstill notice sent by other </a:t>
            </a:r>
            <a:r>
              <a:rPr lang="en-GB" sz="2400" dirty="0" smtClean="0">
                <a:ea typeface="+mn-ea"/>
                <a:cs typeface="+mn-cs"/>
              </a:rPr>
              <a:t>means</a:t>
            </a: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GB" sz="2400" dirty="0" smtClean="0">
                <a:ea typeface="+mn-ea"/>
                <a:cs typeface="+mn-cs"/>
              </a:rPr>
              <a:t>Standstill </a:t>
            </a:r>
            <a:r>
              <a:rPr lang="en-GB" sz="2400" dirty="0">
                <a:ea typeface="+mn-ea"/>
                <a:cs typeface="+mn-cs"/>
              </a:rPr>
              <a:t>period commences day </a:t>
            </a:r>
            <a:r>
              <a:rPr lang="en-US" sz="2400" dirty="0">
                <a:ea typeface="+mn-ea"/>
                <a:cs typeface="+mn-cs"/>
              </a:rPr>
              <a:t>following publication of a valid </a:t>
            </a:r>
            <a:r>
              <a:rPr lang="en-US" sz="2400" dirty="0" smtClean="0">
                <a:ea typeface="+mn-ea"/>
                <a:cs typeface="+mn-cs"/>
              </a:rPr>
              <a:t>standstill </a:t>
            </a:r>
            <a:r>
              <a:rPr lang="en-US" sz="2400" dirty="0">
                <a:ea typeface="+mn-ea"/>
                <a:cs typeface="+mn-cs"/>
              </a:rPr>
              <a:t>notice to unsuccessful </a:t>
            </a:r>
            <a:r>
              <a:rPr lang="en-US" sz="2400" dirty="0" smtClean="0">
                <a:ea typeface="+mn-ea"/>
                <a:cs typeface="+mn-cs"/>
              </a:rPr>
              <a:t>Tenderers</a:t>
            </a:r>
            <a:endParaRPr lang="en-US" sz="2400" dirty="0"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During the </a:t>
            </a:r>
            <a:r>
              <a:rPr lang="en-GB" sz="2800" dirty="0"/>
              <a:t>S</a:t>
            </a:r>
            <a:r>
              <a:rPr lang="en-GB" sz="2800" dirty="0" smtClean="0"/>
              <a:t>tandstill </a:t>
            </a:r>
            <a:r>
              <a:rPr lang="en-GB" sz="2800" dirty="0"/>
              <a:t>P</a:t>
            </a:r>
            <a:r>
              <a:rPr lang="en-GB" sz="2800" dirty="0" smtClean="0"/>
              <a:t>eriod</a:t>
            </a: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GB" sz="2400" dirty="0">
                <a:ea typeface="+mn-ea"/>
                <a:cs typeface="+mn-cs"/>
              </a:rPr>
              <a:t>Contracts </a:t>
            </a:r>
            <a:r>
              <a:rPr lang="en-GB" sz="2400" dirty="0" smtClean="0">
                <a:ea typeface="+mn-ea"/>
                <a:cs typeface="+mn-cs"/>
              </a:rPr>
              <a:t>Cannot </a:t>
            </a:r>
            <a:r>
              <a:rPr lang="en-GB" sz="2400" dirty="0">
                <a:ea typeface="+mn-ea"/>
                <a:cs typeface="+mn-cs"/>
              </a:rPr>
              <a:t>be </a:t>
            </a:r>
            <a:r>
              <a:rPr lang="en-GB" sz="2400" dirty="0" smtClean="0">
                <a:ea typeface="+mn-ea"/>
                <a:cs typeface="+mn-cs"/>
              </a:rPr>
              <a:t>Concluded</a:t>
            </a:r>
            <a:endParaRPr lang="en-GB" sz="2400" dirty="0">
              <a:ea typeface="+mn-ea"/>
              <a:cs typeface="+mn-cs"/>
            </a:endParaRP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GB" sz="2400" dirty="0">
                <a:ea typeface="+mn-ea"/>
                <a:cs typeface="+mn-cs"/>
              </a:rPr>
              <a:t>The </a:t>
            </a:r>
            <a:r>
              <a:rPr lang="en-GB" sz="2400" dirty="0" smtClean="0">
                <a:ea typeface="+mn-ea"/>
                <a:cs typeface="+mn-cs"/>
              </a:rPr>
              <a:t>Contracting </a:t>
            </a:r>
            <a:r>
              <a:rPr lang="en-GB" sz="2400" dirty="0">
                <a:ea typeface="+mn-ea"/>
                <a:cs typeface="+mn-cs"/>
              </a:rPr>
              <a:t>A</a:t>
            </a:r>
            <a:r>
              <a:rPr lang="en-GB" sz="2400" dirty="0" smtClean="0">
                <a:ea typeface="+mn-ea"/>
                <a:cs typeface="+mn-cs"/>
              </a:rPr>
              <a:t>uthority </a:t>
            </a:r>
            <a:r>
              <a:rPr lang="en-GB" sz="2400" dirty="0">
                <a:ea typeface="+mn-ea"/>
                <a:cs typeface="+mn-cs"/>
              </a:rPr>
              <a:t>C</a:t>
            </a:r>
            <a:r>
              <a:rPr lang="en-GB" sz="2400" dirty="0" smtClean="0">
                <a:ea typeface="+mn-ea"/>
                <a:cs typeface="+mn-cs"/>
              </a:rPr>
              <a:t>annot Negotiate </a:t>
            </a:r>
            <a:r>
              <a:rPr lang="en-GB" sz="2400" dirty="0">
                <a:ea typeface="+mn-ea"/>
                <a:cs typeface="+mn-cs"/>
              </a:rPr>
              <a:t>C</a:t>
            </a:r>
            <a:r>
              <a:rPr lang="en-GB" sz="2400" dirty="0" smtClean="0">
                <a:ea typeface="+mn-ea"/>
                <a:cs typeface="+mn-cs"/>
              </a:rPr>
              <a:t>ontract </a:t>
            </a:r>
            <a:r>
              <a:rPr lang="en-GB" sz="2400" dirty="0">
                <a:ea typeface="+mn-ea"/>
                <a:cs typeface="+mn-cs"/>
              </a:rPr>
              <a:t>T</a:t>
            </a:r>
            <a:r>
              <a:rPr lang="en-GB" sz="2400" dirty="0" smtClean="0">
                <a:ea typeface="+mn-ea"/>
                <a:cs typeface="+mn-cs"/>
              </a:rPr>
              <a:t>erms</a:t>
            </a:r>
            <a:endParaRPr lang="en-GB" sz="2400" dirty="0">
              <a:ea typeface="+mn-ea"/>
              <a:cs typeface="+mn-cs"/>
            </a:endParaRPr>
          </a:p>
          <a:p>
            <a:pPr marL="1239838" lvl="3" indent="-447675" eaLnBrk="1" hangingPunct="1">
              <a:lnSpc>
                <a:spcPct val="80000"/>
              </a:lnSpc>
              <a:defRPr/>
            </a:pPr>
            <a:r>
              <a:rPr lang="en-GB" sz="2400" dirty="0">
                <a:ea typeface="+mn-ea"/>
                <a:cs typeface="+mn-cs"/>
              </a:rPr>
              <a:t>The </a:t>
            </a:r>
            <a:r>
              <a:rPr lang="en-GB" sz="2400" dirty="0" smtClean="0">
                <a:ea typeface="+mn-ea"/>
                <a:cs typeface="+mn-cs"/>
              </a:rPr>
              <a:t>Contracting </a:t>
            </a:r>
            <a:r>
              <a:rPr lang="en-GB" sz="2400" dirty="0">
                <a:ea typeface="+mn-ea"/>
                <a:cs typeface="+mn-cs"/>
              </a:rPr>
              <a:t>A</a:t>
            </a:r>
            <a:r>
              <a:rPr lang="en-GB" sz="2400" dirty="0" smtClean="0">
                <a:ea typeface="+mn-ea"/>
                <a:cs typeface="+mn-cs"/>
              </a:rPr>
              <a:t>uthority Cannot Allow Work </a:t>
            </a:r>
            <a:r>
              <a:rPr lang="en-GB" sz="2400" dirty="0">
                <a:ea typeface="+mn-ea"/>
                <a:cs typeface="+mn-cs"/>
              </a:rPr>
              <a:t>to </a:t>
            </a:r>
            <a:r>
              <a:rPr lang="en-GB" sz="2400" dirty="0" smtClean="0">
                <a:ea typeface="+mn-ea"/>
                <a:cs typeface="+mn-cs"/>
              </a:rPr>
              <a:t>Commence</a:t>
            </a:r>
            <a:endParaRPr lang="en-GB" sz="2400" dirty="0">
              <a:ea typeface="+mn-ea"/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endParaRPr lang="en-GB" sz="20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GB" sz="2000" b="1" dirty="0" smtClean="0">
              <a:solidFill>
                <a:schemeClr val="tx2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71550" y="765175"/>
            <a:ext cx="6840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3600" dirty="0" smtClean="0">
                <a:solidFill>
                  <a:schemeClr val="tx2"/>
                </a:solidFill>
                <a:latin typeface="+mj-lt"/>
              </a:rPr>
              <a:t>What’s a Standstill </a:t>
            </a:r>
            <a:r>
              <a:rPr lang="en-IE" sz="3600" dirty="0">
                <a:solidFill>
                  <a:schemeClr val="tx2"/>
                </a:solidFill>
                <a:latin typeface="+mj-lt"/>
              </a:rPr>
              <a:t>Period</a:t>
            </a:r>
            <a:endParaRPr lang="en-GB" sz="36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Unsuccessful – Feedback is Available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Available on request</a:t>
            </a:r>
          </a:p>
          <a:p>
            <a:pPr lvl="1"/>
            <a:r>
              <a:rPr lang="en-IE" sz="2800" dirty="0" smtClean="0"/>
              <a:t>Reasons for elimination </a:t>
            </a:r>
          </a:p>
          <a:p>
            <a:pPr lvl="1"/>
            <a:r>
              <a:rPr lang="en-IE" sz="2800" dirty="0" smtClean="0"/>
              <a:t>The name of the successful tenderer</a:t>
            </a:r>
          </a:p>
          <a:p>
            <a:endParaRPr lang="en-IE" sz="3200" dirty="0" smtClean="0"/>
          </a:p>
          <a:p>
            <a:r>
              <a:rPr lang="en-IE" sz="3200" dirty="0" smtClean="0"/>
              <a:t>Not entitled to details of others tenders (including prices)</a:t>
            </a:r>
          </a:p>
          <a:p>
            <a:endParaRPr lang="en-IE" sz="3200" dirty="0" smtClean="0"/>
          </a:p>
          <a:p>
            <a:r>
              <a:rPr lang="en-IE" sz="3200" dirty="0" smtClean="0"/>
              <a:t>Notices of Contract Awards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395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 smtClean="0"/>
              <a:t>Social Benefit Policy</a:t>
            </a:r>
            <a:endParaRPr lang="ga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ga-IE" dirty="0" smtClean="0"/>
              <a:t>The Council will “promote social benefits in public procurement”</a:t>
            </a:r>
          </a:p>
          <a:p>
            <a:r>
              <a:rPr lang="ga-IE" dirty="0" smtClean="0"/>
              <a:t>Promote equal opportunity and provide opportunity for social returns to the community to be acknowledged in the scoring frameworks / criteria and assessment of tenders</a:t>
            </a:r>
          </a:p>
          <a:p>
            <a:r>
              <a:rPr lang="ga-IE" dirty="0" smtClean="0"/>
              <a:t>Aimed at addressing long-term &amp; youth </a:t>
            </a:r>
            <a:r>
              <a:rPr lang="en-IE" dirty="0" smtClean="0"/>
              <a:t>un</a:t>
            </a:r>
            <a:r>
              <a:rPr lang="ga-IE" dirty="0" smtClean="0"/>
              <a:t>employment</a:t>
            </a:r>
          </a:p>
          <a:p>
            <a:r>
              <a:rPr lang="ga-IE" dirty="0" smtClean="0"/>
              <a:t>In line with EU Law &amp; National Law	</a:t>
            </a:r>
            <a:endParaRPr lang="ga-I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IE" sz="4000" b="1" dirty="0" smtClean="0">
                <a:solidFill>
                  <a:schemeClr val="accent2">
                    <a:lumMod val="75000"/>
                  </a:schemeClr>
                </a:solidFill>
              </a:rPr>
              <a:t>What Supports are Available to small business?</a:t>
            </a:r>
            <a:endParaRPr lang="en-GB" sz="4800" b="1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024326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Support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IE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E" sz="3200" dirty="0" smtClean="0"/>
              <a:t>Additional support and training available: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IE" sz="3200" dirty="0" smtClean="0"/>
          </a:p>
          <a:p>
            <a:pPr lvl="1" eaLnBrk="1" hangingPunct="1">
              <a:lnSpc>
                <a:spcPct val="150000"/>
              </a:lnSpc>
              <a:defRPr/>
            </a:pPr>
            <a:r>
              <a:rPr lang="en-IE" sz="2800" dirty="0" smtClean="0"/>
              <a:t>Local Enterprise Office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IE" sz="2800" dirty="0" smtClean="0"/>
              <a:t>Enterprise Ireland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IE" sz="2800" dirty="0" err="1" smtClean="0"/>
              <a:t>Intertrade</a:t>
            </a:r>
            <a:r>
              <a:rPr lang="en-IE" sz="2800" dirty="0" smtClean="0"/>
              <a:t> Ireland</a:t>
            </a:r>
            <a:endParaRPr lang="en-IE" sz="2800" dirty="0"/>
          </a:p>
          <a:p>
            <a:pPr eaLnBrk="1" hangingPunct="1">
              <a:lnSpc>
                <a:spcPct val="80000"/>
              </a:lnSpc>
              <a:defRPr/>
            </a:pPr>
            <a:endParaRPr lang="en-IE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IE" dirty="0" smtClean="0"/>
          </a:p>
          <a:p>
            <a:pPr marL="457200" indent="-457200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+mj-lt"/>
              <a:buAutoNum type="arabicPeriod"/>
              <a:defRPr/>
            </a:pPr>
            <a:endParaRPr lang="en-IE" b="1" dirty="0" smtClean="0">
              <a:solidFill>
                <a:schemeClr val="tx2"/>
              </a:solidFill>
            </a:endParaRPr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9300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Tender Advisory Service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Operational from 1</a:t>
            </a:r>
            <a:r>
              <a:rPr lang="en-IE" baseline="30000" dirty="0" smtClean="0"/>
              <a:t>st</a:t>
            </a:r>
            <a:r>
              <a:rPr lang="en-IE" dirty="0" smtClean="0"/>
              <a:t> February, 2015</a:t>
            </a:r>
          </a:p>
          <a:p>
            <a:endParaRPr lang="en-IE" dirty="0" smtClean="0"/>
          </a:p>
          <a:p>
            <a:r>
              <a:rPr lang="en-IE" dirty="0" smtClean="0"/>
              <a:t>Objective </a:t>
            </a:r>
            <a:r>
              <a:rPr lang="en-IE" dirty="0"/>
              <a:t>– Support SMEs </a:t>
            </a:r>
          </a:p>
          <a:p>
            <a:pPr lvl="1"/>
            <a:r>
              <a:rPr lang="en-IE" dirty="0" smtClean="0"/>
              <a:t>Outlet to raise concerns in relation to a live tender process</a:t>
            </a:r>
          </a:p>
          <a:p>
            <a:pPr lvl="1"/>
            <a:endParaRPr lang="en-IE" dirty="0"/>
          </a:p>
          <a:p>
            <a:r>
              <a:rPr lang="en-IE" dirty="0" smtClean="0"/>
              <a:t>Contact 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</a:rPr>
              <a:t>www.procurement.ie</a:t>
            </a:r>
            <a:r>
              <a:rPr lang="en-IE" dirty="0" smtClean="0"/>
              <a:t> or </a:t>
            </a:r>
            <a:r>
              <a:rPr lang="en-IE" dirty="0" smtClean="0">
                <a:solidFill>
                  <a:schemeClr val="accent1">
                    <a:lumMod val="75000"/>
                  </a:schemeClr>
                </a:solidFill>
              </a:rPr>
              <a:t>tenderadvisoryservice@ogp.ie </a:t>
            </a:r>
          </a:p>
          <a:p>
            <a:endParaRPr lang="en-IE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IE" dirty="0"/>
          </a:p>
          <a:p>
            <a:pPr marL="365760" lvl="1" indent="0">
              <a:buNone/>
            </a:pP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4168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64704"/>
            <a:ext cx="9144000" cy="5112568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Best of </a:t>
            </a:r>
            <a:r>
              <a:rPr lang="en-IE" dirty="0" smtClean="0"/>
              <a:t>Luck!</a:t>
            </a:r>
            <a:endParaRPr lang="en-I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C:\Users\nfdeedigan\Downloads\Lim City and County Logo 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3573457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74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Did you know?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IE" sz="3000" dirty="0" smtClean="0"/>
          </a:p>
          <a:p>
            <a:r>
              <a:rPr lang="en-IE" sz="3000" dirty="0" smtClean="0"/>
              <a:t>The </a:t>
            </a:r>
            <a:r>
              <a:rPr lang="en-IE" sz="3000" dirty="0"/>
              <a:t>public service will spend around </a:t>
            </a:r>
            <a:r>
              <a:rPr lang="en-IE" sz="3000" b="1" dirty="0"/>
              <a:t>€8.5 billion </a:t>
            </a:r>
            <a:r>
              <a:rPr lang="en-IE" sz="3000" dirty="0"/>
              <a:t>on goods &amp; </a:t>
            </a:r>
            <a:r>
              <a:rPr lang="en-IE" sz="3000" dirty="0" smtClean="0"/>
              <a:t>services every year</a:t>
            </a:r>
            <a:endParaRPr lang="en-IE" sz="3000" dirty="0"/>
          </a:p>
          <a:p>
            <a:pPr lvl="2"/>
            <a:r>
              <a:rPr lang="en-IE" dirty="0">
                <a:solidFill>
                  <a:schemeClr val="tx2"/>
                </a:solidFill>
              </a:rPr>
              <a:t>that's roughly €23.5m every day </a:t>
            </a:r>
          </a:p>
          <a:p>
            <a:r>
              <a:rPr lang="ga-IE" sz="3000" dirty="0" smtClean="0"/>
              <a:t>In 2014 local authorities spent approx. €4.17 billion on goods and services</a:t>
            </a:r>
            <a:endParaRPr lang="en-IE" sz="3000" dirty="0" smtClean="0"/>
          </a:p>
          <a:p>
            <a:r>
              <a:rPr lang="en-IE" sz="3000" dirty="0" smtClean="0">
                <a:solidFill>
                  <a:schemeClr val="tx2"/>
                </a:solidFill>
              </a:rPr>
              <a:t>This doesn’t include capital expenditure</a:t>
            </a:r>
          </a:p>
          <a:p>
            <a:endParaRPr lang="en-IE" dirty="0">
              <a:solidFill>
                <a:schemeClr val="tx2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9140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Organising The Public Service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IE" sz="2800" dirty="0" smtClean="0"/>
              <a:t>Multiple public bodies buying similar goods and services</a:t>
            </a:r>
          </a:p>
          <a:p>
            <a:endParaRPr lang="en-IE" sz="2800" dirty="0" smtClean="0"/>
          </a:p>
          <a:p>
            <a:r>
              <a:rPr lang="en-IE" sz="2800" dirty="0" smtClean="0"/>
              <a:t>Speak with ‘One Voice’</a:t>
            </a:r>
          </a:p>
          <a:p>
            <a:endParaRPr lang="en-IE" sz="2800" dirty="0" smtClean="0"/>
          </a:p>
          <a:p>
            <a:r>
              <a:rPr lang="en-IE" sz="2800" dirty="0" smtClean="0"/>
              <a:t>Value for </a:t>
            </a:r>
            <a:r>
              <a:rPr lang="en-IE" sz="2800" dirty="0"/>
              <a:t>M</a:t>
            </a:r>
            <a:r>
              <a:rPr lang="en-IE" sz="2800" dirty="0" smtClean="0"/>
              <a:t>oney for the tax </a:t>
            </a:r>
            <a:r>
              <a:rPr lang="en-IE" sz="2800" dirty="0"/>
              <a:t>p</a:t>
            </a:r>
            <a:r>
              <a:rPr lang="en-IE" sz="2800" dirty="0" smtClean="0"/>
              <a:t>ayer</a:t>
            </a:r>
          </a:p>
          <a:p>
            <a:endParaRPr lang="en-IE" sz="2800" dirty="0" smtClean="0"/>
          </a:p>
          <a:p>
            <a:r>
              <a:rPr lang="en-IE" sz="2800" dirty="0" smtClean="0"/>
              <a:t>Establishment of the Office of Government Procurement</a:t>
            </a:r>
          </a:p>
          <a:p>
            <a:endParaRPr lang="en-IE" sz="2800" dirty="0" smtClean="0"/>
          </a:p>
          <a:p>
            <a:r>
              <a:rPr lang="en-IE" sz="2800" dirty="0" smtClean="0"/>
              <a:t>All public service procurement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xmlns="" val="38092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3898776" cy="648295"/>
          </a:xfrm>
          <a:prstGeom prst="round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>
              <a:defRPr/>
            </a:pPr>
            <a:r>
              <a:rPr lang="en-IE" sz="5100" b="1" dirty="0" smtClean="0"/>
              <a:t>OGP Led Categories</a:t>
            </a:r>
            <a:r>
              <a:rPr lang="en-IE" sz="1800" b="1" dirty="0" smtClean="0"/>
              <a:t>	</a:t>
            </a:r>
            <a:endParaRPr lang="en-IE" sz="1800" b="1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"/>
          </p:nvPr>
        </p:nvSpPr>
        <p:spPr>
          <a:xfrm>
            <a:off x="179388" y="1268760"/>
            <a:ext cx="4248150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    Professional Services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    Facilities Management and   	Maintenance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    Utilities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    ICT and Office Equipment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    Marketing, Print and Stationery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    Travel and HR Services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    Fleet and Plant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2000" dirty="0" smtClean="0"/>
              <a:t>    Managed Services</a:t>
            </a:r>
            <a:endParaRPr lang="en-IE" sz="2000" dirty="0"/>
          </a:p>
        </p:txBody>
      </p:sp>
      <p:sp>
        <p:nvSpPr>
          <p:cNvPr id="11" name="Content Placeholder 12"/>
          <p:cNvSpPr>
            <a:spLocks noGrp="1"/>
          </p:cNvSpPr>
          <p:nvPr>
            <p:ph sz="quarter" idx="4294967295"/>
          </p:nvPr>
        </p:nvSpPr>
        <p:spPr>
          <a:xfrm>
            <a:off x="4644008" y="1268413"/>
            <a:ext cx="4284662" cy="53289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IE" sz="1800" dirty="0" smtClean="0"/>
              <a:t>Local Government</a:t>
            </a:r>
          </a:p>
          <a:p>
            <a:pPr lvl="1">
              <a:defRPr/>
            </a:pPr>
            <a:r>
              <a:rPr lang="en-IE" sz="1800" dirty="0" smtClean="0"/>
              <a:t>Minor Building Works &amp; Civils</a:t>
            </a:r>
          </a:p>
          <a:p>
            <a:pPr lvl="1">
              <a:defRPr/>
            </a:pPr>
            <a:r>
              <a:rPr lang="en-IE" sz="1800" dirty="0" smtClean="0"/>
              <a:t>Plant Hire</a:t>
            </a:r>
          </a:p>
          <a:p>
            <a:pPr>
              <a:defRPr/>
            </a:pPr>
            <a:r>
              <a:rPr lang="en-IE" sz="1800" dirty="0" smtClean="0"/>
              <a:t>Health</a:t>
            </a:r>
          </a:p>
          <a:p>
            <a:pPr lvl="1">
              <a:defRPr/>
            </a:pPr>
            <a:r>
              <a:rPr lang="en-IE" sz="1800" dirty="0" smtClean="0"/>
              <a:t>Medical Professional Services</a:t>
            </a:r>
          </a:p>
          <a:p>
            <a:pPr lvl="1">
              <a:defRPr/>
            </a:pPr>
            <a:r>
              <a:rPr lang="en-IE" sz="1800" dirty="0" smtClean="0"/>
              <a:t>Medical and Diagnostic Equipment and Supplies</a:t>
            </a:r>
          </a:p>
          <a:p>
            <a:pPr lvl="1">
              <a:defRPr/>
            </a:pPr>
            <a:r>
              <a:rPr lang="en-IE" sz="1800" dirty="0" smtClean="0"/>
              <a:t>Medical, Surgical and Pharmaceutical Supplies</a:t>
            </a:r>
          </a:p>
          <a:p>
            <a:pPr>
              <a:defRPr/>
            </a:pPr>
            <a:r>
              <a:rPr lang="en-IE" sz="1800" dirty="0" smtClean="0"/>
              <a:t>Defence</a:t>
            </a:r>
          </a:p>
          <a:p>
            <a:pPr lvl="1">
              <a:defRPr/>
            </a:pPr>
            <a:r>
              <a:rPr lang="en-IE" sz="1800" dirty="0" smtClean="0"/>
              <a:t>Defence and Security</a:t>
            </a:r>
          </a:p>
          <a:p>
            <a:pPr>
              <a:defRPr/>
            </a:pPr>
            <a:r>
              <a:rPr lang="en-IE" sz="1800" dirty="0" smtClean="0"/>
              <a:t>Education</a:t>
            </a:r>
          </a:p>
          <a:p>
            <a:pPr lvl="1">
              <a:defRPr/>
            </a:pPr>
            <a:r>
              <a:rPr lang="en-IE" sz="1800" dirty="0" smtClean="0"/>
              <a:t>Veterinary and Agriculture</a:t>
            </a:r>
          </a:p>
          <a:p>
            <a:pPr lvl="1">
              <a:defRPr/>
            </a:pPr>
            <a:r>
              <a:rPr lang="en-IE" sz="1800" dirty="0"/>
              <a:t>Laboratory, Diagnostics </a:t>
            </a:r>
            <a:r>
              <a:rPr lang="en-IE" sz="1800" dirty="0" smtClean="0"/>
              <a:t>and Equipment</a:t>
            </a:r>
            <a:endParaRPr lang="en-IE" sz="1800" dirty="0"/>
          </a:p>
        </p:txBody>
      </p:sp>
      <p:pic>
        <p:nvPicPr>
          <p:cNvPr id="6" name="Picture 2" descr="CCMA Logo July 2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26386"/>
            <a:ext cx="864096" cy="35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1"/>
          <p:cNvSpPr txBox="1">
            <a:spLocks/>
          </p:cNvSpPr>
          <p:nvPr/>
        </p:nvSpPr>
        <p:spPr>
          <a:xfrm>
            <a:off x="4607895" y="404664"/>
            <a:ext cx="4212577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IE" sz="2400" b="1" kern="0" dirty="0" smtClean="0"/>
              <a:t>Sector </a:t>
            </a:r>
            <a:r>
              <a:rPr lang="en-IE" sz="2400" b="1" kern="0" dirty="0"/>
              <a:t>Led Categories</a:t>
            </a:r>
          </a:p>
        </p:txBody>
      </p:sp>
    </p:spTree>
    <p:extLst>
      <p:ext uri="{BB962C8B-B14F-4D97-AF65-F5344CB8AC3E}">
        <p14:creationId xmlns:p14="http://schemas.microsoft.com/office/powerpoint/2010/main" xmlns="" val="6889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600" dirty="0" smtClean="0"/>
              <a:t>Advantages of winning a public sector contract:</a:t>
            </a:r>
            <a:endParaRPr lang="en-IE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749656927"/>
              </p:ext>
            </p:extLst>
          </p:nvPr>
        </p:nvGraphicFramePr>
        <p:xfrm>
          <a:off x="827584" y="1669256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5896" y="6237312"/>
            <a:ext cx="4824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100" dirty="0" smtClean="0"/>
              <a:t>Source: Are tenders on your Radar?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xmlns="" val="352932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874A47-3991-4C95-B3F8-D0DD105D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29E7C3-CF5E-4A5A-A3A6-501B4FF19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73B707-41AA-44F6-A398-10C6F0387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sz="4000" b="1" dirty="0">
                <a:solidFill>
                  <a:schemeClr val="accent2">
                    <a:lumMod val="75000"/>
                  </a:schemeClr>
                </a:solidFill>
              </a:rPr>
              <a:t>How is public procurement structured?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ga-IE" dirty="0" smtClean="0"/>
              <a:t>Procurement refers to the buying of all goods, services and works by the public sector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1011024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Principles guiding Public Procurement</a:t>
            </a:r>
            <a:endParaRPr lang="en-IE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95017150"/>
              </p:ext>
            </p:extLst>
          </p:nvPr>
        </p:nvGraphicFramePr>
        <p:xfrm>
          <a:off x="683568" y="1916832"/>
          <a:ext cx="7560840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718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29FA34-E74B-4037-B25F-F4949004A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6C75E7-2BC4-45F4-AE2C-AEABFF0E8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752327-9082-4015-9529-A7EE09B86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6379B-3BA4-47DC-BE5C-503917E6E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7AA406-ACE6-40A0-B2D4-EC712A185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8956</TotalTime>
  <Words>1374</Words>
  <Application>Microsoft Office PowerPoint</Application>
  <PresentationFormat>On-screen Show (4:3)</PresentationFormat>
  <Paragraphs>457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Winning Public Sector Contracts</vt:lpstr>
      <vt:lpstr>Outline </vt:lpstr>
      <vt:lpstr>Why work with the public sector?</vt:lpstr>
      <vt:lpstr>Did you know?</vt:lpstr>
      <vt:lpstr>Organising The Public Service</vt:lpstr>
      <vt:lpstr>Slide 6</vt:lpstr>
      <vt:lpstr>Advantages of winning a public sector contract:</vt:lpstr>
      <vt:lpstr>How is public procurement structured?</vt:lpstr>
      <vt:lpstr>Principles guiding Public Procurement</vt:lpstr>
      <vt:lpstr>Legal Background</vt:lpstr>
      <vt:lpstr>New Directives  Already A Government Policy</vt:lpstr>
      <vt:lpstr>Thresholds</vt:lpstr>
      <vt:lpstr>What is a Framework?</vt:lpstr>
      <vt:lpstr>Slide 14</vt:lpstr>
      <vt:lpstr>Opportunities in 2015 </vt:lpstr>
      <vt:lpstr>OGP Pipeline</vt:lpstr>
      <vt:lpstr>OGP Pipeline Continued</vt:lpstr>
      <vt:lpstr>OGP Pipeline Continued</vt:lpstr>
      <vt:lpstr>Local Government Pipeline</vt:lpstr>
      <vt:lpstr>Limerick City &amp; County Council Upcoming Tenders</vt:lpstr>
      <vt:lpstr>Where are tenders advertised?</vt:lpstr>
      <vt:lpstr>Where are tenders advertised?</vt:lpstr>
      <vt:lpstr> Where are tenders advertised?</vt:lpstr>
      <vt:lpstr>The Process – Should You Tender?</vt:lpstr>
      <vt:lpstr>Slide 25</vt:lpstr>
      <vt:lpstr>Slide 26</vt:lpstr>
      <vt:lpstr>Slide 27</vt:lpstr>
      <vt:lpstr>Slide 28</vt:lpstr>
      <vt:lpstr>Slide 29</vt:lpstr>
      <vt:lpstr>Slide 30</vt:lpstr>
      <vt:lpstr>Unsuccessful – Feedback is Available</vt:lpstr>
      <vt:lpstr>Social Benefit Policy</vt:lpstr>
      <vt:lpstr>What Supports are Available to small business?</vt:lpstr>
      <vt:lpstr>Support</vt:lpstr>
      <vt:lpstr>Tender Advisory Service</vt:lpstr>
      <vt:lpstr>Best of Luck!</vt:lpstr>
    </vt:vector>
  </TitlesOfParts>
  <Company>KCC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Authorities eProcurement Project</dc:title>
  <dc:creator>Catherine Carmody</dc:creator>
  <cp:lastModifiedBy>heather.supple</cp:lastModifiedBy>
  <cp:revision>780</cp:revision>
  <cp:lastPrinted>2015-03-18T14:47:15Z</cp:lastPrinted>
  <dcterms:created xsi:type="dcterms:W3CDTF">2002-09-16T19:33:50Z</dcterms:created>
  <dcterms:modified xsi:type="dcterms:W3CDTF">2015-05-08T15:16:16Z</dcterms:modified>
</cp:coreProperties>
</file>